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eg"/>
  <Override PartName="/ppt/media/image13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5"/>
    <p:sldMasterId id="2147483775" r:id="rId6"/>
    <p:sldMasterId id="2147483778" r:id="rId7"/>
  </p:sldMasterIdLst>
  <p:notesMasterIdLst>
    <p:notesMasterId r:id="rId20"/>
  </p:notesMasterIdLst>
  <p:handoutMasterIdLst>
    <p:handoutMasterId r:id="rId21"/>
  </p:handoutMasterIdLst>
  <p:sldIdLst>
    <p:sldId id="286" r:id="rId8"/>
    <p:sldId id="324" r:id="rId9"/>
    <p:sldId id="314" r:id="rId10"/>
    <p:sldId id="311" r:id="rId11"/>
    <p:sldId id="312" r:id="rId12"/>
    <p:sldId id="313" r:id="rId13"/>
    <p:sldId id="319" r:id="rId14"/>
    <p:sldId id="321" r:id="rId15"/>
    <p:sldId id="322" r:id="rId16"/>
    <p:sldId id="316" r:id="rId17"/>
    <p:sldId id="317" r:id="rId18"/>
    <p:sldId id="280" r:id="rId1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1D4A73"/>
    <a:srgbClr val="003399"/>
    <a:srgbClr val="A42C79"/>
    <a:srgbClr val="923799"/>
    <a:srgbClr val="874789"/>
    <a:srgbClr val="C808A3"/>
    <a:srgbClr val="7B448C"/>
    <a:srgbClr val="11F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83571" autoAdjust="0"/>
  </p:normalViewPr>
  <p:slideViewPr>
    <p:cSldViewPr snapToGrid="0">
      <p:cViewPr varScale="1">
        <p:scale>
          <a:sx n="135" d="100"/>
          <a:sy n="135" d="100"/>
        </p:scale>
        <p:origin x="51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646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9C01E9-AAD8-4293-86A2-7C69C0B0F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91" y="4416454"/>
            <a:ext cx="5046663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A61A8E-4F1A-47A9-8FC0-A2ABC7FF7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“Applicant Pool” Goals.</a:t>
            </a:r>
          </a:p>
          <a:p>
            <a:endParaRPr lang="en-US" dirty="0"/>
          </a:p>
          <a:p>
            <a:r>
              <a:rPr lang="en-US" dirty="0" smtClean="0"/>
              <a:t>Other “goals”/”quotas” are not allowed by law and Air Force policy.</a:t>
            </a:r>
          </a:p>
          <a:p>
            <a:endParaRPr lang="en-US" dirty="0"/>
          </a:p>
          <a:p>
            <a:r>
              <a:rPr lang="en-US" dirty="0" smtClean="0"/>
              <a:t>Actual Appointments are governed by law (U.S. Code Title X and EO Law) and are not linear to “Applicant Pool” representation.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7BBD3-1714-4519-B4E9-EBDA3E68A73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outreach model focused on 15 USAFA-based FYLs going TDY to conduct data-driven outreach/recruiting.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model allows for a consistent presence in the area that allows for the ability to build and sustain relationships w/ communities, schools, influencers and congressional district offices.  It also allows for the ability to quickly adapt to any opportunities, changes that may arise.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8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24 additional </a:t>
            </a:r>
            <a:r>
              <a:rPr lang="en-US" dirty="0" err="1" smtClean="0"/>
              <a:t>Lts</a:t>
            </a:r>
            <a:r>
              <a:rPr lang="en-US" dirty="0" smtClean="0"/>
              <a:t> to field in every AFRS squadron.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25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E7DF52-7856-4ABE-B23E-CBFD663A717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7641-64B2-4F98-8134-218B91185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52950" y="1428335"/>
            <a:ext cx="38100" cy="502920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57200" y="3886194"/>
            <a:ext cx="8239539" cy="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240632" y="1388548"/>
            <a:ext cx="43313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Guidance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4552951" y="1388548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Purpose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 userDrawn="1"/>
        </p:nvSpPr>
        <p:spPr bwMode="auto">
          <a:xfrm>
            <a:off x="240632" y="3920172"/>
            <a:ext cx="4331367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Process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50257" y="1725613"/>
            <a:ext cx="4319556" cy="219455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 Arial 18</a:t>
            </a:r>
          </a:p>
          <a:p>
            <a:pPr marL="339725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Sub Bullets Arial16</a:t>
            </a:r>
            <a:endParaRPr lang="en-US" sz="1600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50257" y="4263072"/>
            <a:ext cx="4309931" cy="224748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572106" y="1725612"/>
            <a:ext cx="4341094" cy="21945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47663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560188" y="4263072"/>
            <a:ext cx="4353011" cy="224749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AutoShape 2"/>
          <p:cNvSpPr>
            <a:spLocks noChangeArrowheads="1"/>
          </p:cNvSpPr>
          <p:nvPr userDrawn="1"/>
        </p:nvSpPr>
        <p:spPr bwMode="auto">
          <a:xfrm>
            <a:off x="4551859" y="3920172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Current </a:t>
            </a:r>
            <a:r>
              <a:rPr lang="en-US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Sr</a:t>
            </a: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Leader Intent</a:t>
            </a:r>
          </a:p>
        </p:txBody>
      </p:sp>
    </p:spTree>
    <p:extLst>
      <p:ext uri="{BB962C8B-B14F-4D97-AF65-F5344CB8AC3E}">
        <p14:creationId xmlns:p14="http://schemas.microsoft.com/office/powerpoint/2010/main" val="120973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77360" marR="0" indent="-277360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68747" marR="0" indent="-274279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996957" marR="0" indent="-217266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553218" marR="0" indent="-221888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77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6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77360" marR="0" lvl="0" indent="-277360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33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68747" marR="0" lvl="1" indent="-274279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941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996957" marR="0" lvl="2" indent="-217266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747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553218" marR="0" lvl="3" indent="-221888" algn="l" defTabSz="8875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553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4" y="6521451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41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3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84" b="1" i="0">
                <a:solidFill>
                  <a:srgbClr val="0C2D8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13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359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z="1359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10/7/2019</a:t>
            </a:fld>
            <a:endParaRPr lang="en-US" sz="1359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1755">
              <a:spcBef>
                <a:spcPts val="9"/>
              </a:spcBef>
            </a:pPr>
            <a:fld id="{81D60167-4931-47E6-BA6A-407CBD079E47}" type="slidenum">
              <a:rPr lang="en-US" spc="-4" smtClean="0">
                <a:solidFill>
                  <a:srgbClr val="000000"/>
                </a:solidFill>
              </a:rPr>
              <a:pPr marL="21755">
                <a:spcBef>
                  <a:spcPts val="9"/>
                </a:spcBef>
              </a:pPr>
              <a:t>‹#›</a:t>
            </a:fld>
            <a:endParaRPr lang="en-US" spc="-4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9946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6"/>
            <a:ext cx="6553200" cy="30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59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4" y="6521451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z="1359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sz="1359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0" y="76201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6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5pPr>
      <a:lvl6pPr marL="443777" algn="r" rtl="0" fontAlgn="base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6pPr>
      <a:lvl7pPr marL="887553" algn="r" rtl="0" fontAlgn="base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7pPr>
      <a:lvl8pPr marL="1331330" algn="r" rtl="0" fontAlgn="base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8pPr>
      <a:lvl9pPr marL="1775106" algn="r" rtl="0" fontAlgn="base">
        <a:spcBef>
          <a:spcPct val="0"/>
        </a:spcBef>
        <a:spcAft>
          <a:spcPct val="0"/>
        </a:spcAft>
        <a:defRPr sz="3494" b="1">
          <a:solidFill>
            <a:srgbClr val="0C2D83"/>
          </a:solidFill>
          <a:latin typeface="Arial" charset="0"/>
        </a:defRPr>
      </a:lvl9pPr>
    </p:titleStyle>
    <p:bodyStyle>
      <a:lvl1pPr marL="277360" indent="-27736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33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68747" indent="-274279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941" b="1">
          <a:solidFill>
            <a:schemeClr val="tx1"/>
          </a:solidFill>
          <a:latin typeface="Trebuchet MS" panose="020B0603020202020204" pitchFamily="34" charset="0"/>
        </a:defRPr>
      </a:lvl2pPr>
      <a:lvl3pPr marL="996957" indent="-217266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747" b="1">
          <a:solidFill>
            <a:schemeClr val="tx1"/>
          </a:solidFill>
          <a:latin typeface="Trebuchet MS" panose="020B0603020202020204" pitchFamily="34" charset="0"/>
        </a:defRPr>
      </a:lvl3pPr>
      <a:lvl4pPr marL="1553218" indent="-2218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53" b="1">
          <a:solidFill>
            <a:schemeClr val="tx1"/>
          </a:solidFill>
          <a:latin typeface="Trebuchet MS" panose="020B0603020202020204" pitchFamily="34" charset="0"/>
        </a:defRPr>
      </a:lvl4pPr>
      <a:lvl5pPr marL="1996995" indent="-2218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41">
          <a:solidFill>
            <a:schemeClr val="tx1"/>
          </a:solidFill>
          <a:latin typeface="+mn-lt"/>
        </a:defRPr>
      </a:lvl5pPr>
      <a:lvl6pPr marL="2440771" indent="-221888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41">
          <a:solidFill>
            <a:schemeClr val="tx1"/>
          </a:solidFill>
          <a:latin typeface="+mn-lt"/>
        </a:defRPr>
      </a:lvl6pPr>
      <a:lvl7pPr marL="2884548" indent="-221888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41">
          <a:solidFill>
            <a:schemeClr val="tx1"/>
          </a:solidFill>
          <a:latin typeface="+mn-lt"/>
        </a:defRPr>
      </a:lvl7pPr>
      <a:lvl8pPr marL="3328325" indent="-221888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41">
          <a:solidFill>
            <a:schemeClr val="tx1"/>
          </a:solidFill>
          <a:latin typeface="+mn-lt"/>
        </a:defRPr>
      </a:lvl8pPr>
      <a:lvl9pPr marL="3772101" indent="-221888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94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2643051" y="2195087"/>
            <a:ext cx="6119949" cy="37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 smtClean="0">
                <a:effectLst/>
                <a:latin typeface="Trebuchet MS" panose="020B0603020202020204" pitchFamily="34" charset="0"/>
              </a:rPr>
              <a:t>CAS Admissions </a:t>
            </a:r>
            <a:endParaRPr lang="en-US" sz="4000" kern="0" dirty="0" smtClean="0">
              <a:effectLst/>
              <a:latin typeface="Trebuchet MS" panose="020B0603020202020204" pitchFamily="34" charset="0"/>
            </a:endParaRPr>
          </a:p>
          <a:p>
            <a:pPr algn="ctr"/>
            <a:r>
              <a:rPr lang="en-US" sz="4000" kern="0" dirty="0" smtClean="0">
                <a:effectLst/>
                <a:latin typeface="Trebuchet MS" panose="020B0603020202020204" pitchFamily="34" charset="0"/>
              </a:rPr>
              <a:t>Update</a:t>
            </a:r>
          </a:p>
          <a:p>
            <a:endParaRPr lang="en-US" sz="3200" kern="0" dirty="0">
              <a:effectLst/>
              <a:latin typeface="Trebuchet MS" panose="020B0603020202020204" pitchFamily="34" charset="0"/>
            </a:endParaRPr>
          </a:p>
          <a:p>
            <a:endParaRPr lang="en-US" sz="3200" kern="0" dirty="0" smtClean="0">
              <a:effectLst/>
              <a:latin typeface="Trebuchet MS" panose="020B0603020202020204" pitchFamily="34" charset="0"/>
            </a:endParaRPr>
          </a:p>
          <a:p>
            <a:r>
              <a:rPr lang="en-US" sz="3200" kern="0" dirty="0" smtClean="0">
                <a:effectLst/>
                <a:latin typeface="Trebuchet MS" panose="020B0603020202020204" pitchFamily="34" charset="0"/>
              </a:rPr>
              <a:t>Colonel Art </a:t>
            </a:r>
            <a:r>
              <a:rPr lang="en-US" sz="3200" kern="0" dirty="0" smtClean="0">
                <a:effectLst/>
                <a:latin typeface="Trebuchet MS" panose="020B0603020202020204" pitchFamily="34" charset="0"/>
              </a:rPr>
              <a:t>Primas</a:t>
            </a:r>
          </a:p>
          <a:p>
            <a:r>
              <a:rPr lang="en-US" sz="3200" kern="0" dirty="0" smtClean="0">
                <a:effectLst/>
                <a:latin typeface="Trebuchet MS" panose="020B0603020202020204" pitchFamily="34" charset="0"/>
              </a:rPr>
              <a:t>USAFA/RR</a:t>
            </a:r>
          </a:p>
          <a:p>
            <a:r>
              <a:rPr lang="en-US" sz="3200" kern="0" dirty="0" smtClean="0">
                <a:effectLst/>
                <a:latin typeface="Trebuchet MS" panose="020B0603020202020204" pitchFamily="34" charset="0"/>
              </a:rPr>
              <a:t>8 Oct 2019</a:t>
            </a:r>
            <a:endParaRPr lang="en-US" sz="3200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3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1"/>
          <p:cNvSpPr txBox="1">
            <a:spLocks/>
          </p:cNvSpPr>
          <p:nvPr/>
        </p:nvSpPr>
        <p:spPr>
          <a:xfrm>
            <a:off x="8699500" y="5748337"/>
            <a:ext cx="44450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z="1050">
                <a:latin typeface="Trebuchet MS" panose="020B0603020202020204" pitchFamily="34" charset="0"/>
              </a:rPr>
              <a:pPr algn="ctr">
                <a:defRPr/>
              </a:pPr>
              <a:t>10</a:t>
            </a:fld>
            <a:endParaRPr lang="en-US" sz="1050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3" b="14972"/>
          <a:stretch/>
        </p:blipFill>
        <p:spPr>
          <a:xfrm>
            <a:off x="4515292" y="1498699"/>
            <a:ext cx="4375653" cy="2329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2" b="28551"/>
          <a:stretch/>
        </p:blipFill>
        <p:spPr>
          <a:xfrm>
            <a:off x="4515293" y="3944187"/>
            <a:ext cx="4375652" cy="2304106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850065" y="487680"/>
            <a:ext cx="7040880" cy="80240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The “Picture” of Partnership</a:t>
            </a:r>
            <a:endParaRPr lang="en-US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26679" r="3904" b="22119"/>
          <a:stretch/>
        </p:blipFill>
        <p:spPr>
          <a:xfrm rot="10800000">
            <a:off x="418213" y="3944187"/>
            <a:ext cx="4026195" cy="2304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2" y="1498698"/>
            <a:ext cx="3970858" cy="23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7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1"/>
          <p:cNvSpPr txBox="1">
            <a:spLocks/>
          </p:cNvSpPr>
          <p:nvPr/>
        </p:nvSpPr>
        <p:spPr>
          <a:xfrm>
            <a:off x="8699500" y="5748337"/>
            <a:ext cx="44450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z="1050">
                <a:latin typeface="Trebuchet MS" panose="020B0603020202020204" pitchFamily="34" charset="0"/>
              </a:rPr>
              <a:pPr algn="ctr">
                <a:defRPr/>
              </a:pPr>
              <a:t>11</a:t>
            </a:fld>
            <a:endParaRPr lang="en-US" sz="105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3" r="8832"/>
          <a:stretch/>
        </p:blipFill>
        <p:spPr>
          <a:xfrm rot="5400000">
            <a:off x="1295477" y="574835"/>
            <a:ext cx="2278881" cy="40851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69084" y="441810"/>
            <a:ext cx="559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kern="0" dirty="0" smtClean="0">
                <a:solidFill>
                  <a:srgbClr val="0C2D83"/>
                </a:solidFill>
                <a:latin typeface="Trebuchet MS" panose="020B0603020202020204" pitchFamily="34" charset="0"/>
                <a:ea typeface="+mj-ea"/>
                <a:cs typeface="+mj-cs"/>
              </a:rPr>
              <a:t>Aviation/STEM Outreach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7959"/>
            <a:ext cx="4189809" cy="2278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27130"/>
            <a:ext cx="4189810" cy="2524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4" y="3827130"/>
            <a:ext cx="4085127" cy="25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12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Ashley.Murphy\Desktop\USAFA%20Logo%202%20Line%20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13" y="3004688"/>
            <a:ext cx="681513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6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SECAF Applicant Pool Goals </a:t>
            </a:r>
            <a:br>
              <a:rPr lang="en-US" dirty="0" smtClean="0"/>
            </a:br>
            <a:r>
              <a:rPr lang="en-US" dirty="0" smtClean="0"/>
              <a:t>USAFAMD6 and AFMD12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6100" y="394970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first page of MD-12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" y="1537683"/>
            <a:ext cx="3642395" cy="4875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9" y="3825240"/>
            <a:ext cx="4361547" cy="2509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8" y="1451342"/>
            <a:ext cx="4361547" cy="23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1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2408" y="268889"/>
            <a:ext cx="5643710" cy="94923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44090"/>
            <a:r>
              <a:rPr spc="-4" dirty="0"/>
              <a:t>USAFA </a:t>
            </a:r>
            <a:r>
              <a:rPr dirty="0"/>
              <a:t>Class of</a:t>
            </a:r>
            <a:r>
              <a:rPr spc="-94" dirty="0"/>
              <a:t> </a:t>
            </a:r>
            <a:r>
              <a:rPr spc="-4" dirty="0"/>
              <a:t>201</a:t>
            </a:r>
            <a:r>
              <a:rPr lang="en-US" spc="-4" dirty="0"/>
              <a:t>9</a:t>
            </a:r>
            <a:r>
              <a:rPr spc="-4" dirty="0"/>
              <a:t>-202</a:t>
            </a:r>
            <a:r>
              <a:rPr lang="en-US" spc="-4" dirty="0"/>
              <a:t>3</a:t>
            </a:r>
            <a:endParaRPr spc="-4" dirty="0"/>
          </a:p>
          <a:p>
            <a:pPr marL="10877"/>
            <a:r>
              <a:rPr spc="-4" dirty="0"/>
              <a:t>Applicant </a:t>
            </a:r>
            <a:r>
              <a:rPr dirty="0"/>
              <a:t>Pool** </a:t>
            </a:r>
            <a:r>
              <a:rPr spc="-4" dirty="0"/>
              <a:t>vs USAF</a:t>
            </a:r>
            <a:r>
              <a:rPr spc="-73" dirty="0"/>
              <a:t> </a:t>
            </a:r>
            <a:r>
              <a:rPr spc="-9" dirty="0"/>
              <a:t>Goals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/>
          </p:nvPr>
        </p:nvGraphicFramePr>
        <p:xfrm>
          <a:off x="537882" y="1613647"/>
          <a:ext cx="8135470" cy="4338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870"/>
                <a:gridCol w="827464"/>
                <a:gridCol w="827464"/>
                <a:gridCol w="797371"/>
                <a:gridCol w="857554"/>
                <a:gridCol w="807906"/>
                <a:gridCol w="786841"/>
              </a:tblGrid>
              <a:tr h="591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rebuchet MS" panose="020B060302020202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Race</a:t>
                      </a:r>
                      <a:endParaRPr sz="11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4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0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USAF</a:t>
                      </a:r>
                    </a:p>
                    <a:p>
                      <a:pPr marL="266065" algn="l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Goal  </a:t>
                      </a:r>
                      <a:endParaRPr sz="11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4513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rebuchet MS" panose="020B0603020202020204" pitchFamily="34" charset="0"/>
                        <a:cs typeface="Times New Roman"/>
                      </a:endParaRPr>
                    </a:p>
                    <a:p>
                      <a:pPr marL="9290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Applicant </a:t>
                      </a:r>
                      <a:r>
                        <a:rPr sz="1100" b="1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Pool for Class</a:t>
                      </a:r>
                      <a:r>
                        <a:rPr sz="1100" b="1" spc="-6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of</a:t>
                      </a:r>
                      <a:endParaRPr sz="11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4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2819">
                <a:tc>
                  <a:txBody>
                    <a:bodyPr/>
                    <a:lstStyle/>
                    <a:p>
                      <a:endParaRPr sz="1100" b="1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236220" algn="l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100" b="1" dirty="0" smtClean="0">
                          <a:latin typeface="Trebuchet MS" panose="020B0603020202020204" pitchFamily="34" charset="0"/>
                          <a:cs typeface="Arial"/>
                        </a:rPr>
                        <a:t>2019</a:t>
                      </a:r>
                    </a:p>
                  </a:txBody>
                  <a:tcPr marL="0" marR="0" marT="592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251460" algn="l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100" b="1" spc="-5" dirty="0" smtClean="0">
                          <a:latin typeface="Trebuchet MS" panose="020B0603020202020204" pitchFamily="34" charset="0"/>
                          <a:cs typeface="Arial"/>
                        </a:rPr>
                        <a:t>2020</a:t>
                      </a:r>
                      <a:endParaRPr lang="en-US"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5927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225425" algn="l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100" b="1" spc="-5" dirty="0" smtClean="0">
                          <a:latin typeface="Trebuchet MS" panose="020B0603020202020204" pitchFamily="34" charset="0"/>
                          <a:cs typeface="Arial"/>
                        </a:rPr>
                        <a:t>2021</a:t>
                      </a:r>
                      <a:endParaRPr lang="en-US"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5927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225425" algn="l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spc="-5" dirty="0" smtClean="0">
                          <a:latin typeface="Trebuchet MS" panose="020B0603020202020204" pitchFamily="34" charset="0"/>
                          <a:cs typeface="Arial"/>
                        </a:rPr>
                        <a:t>202</a:t>
                      </a:r>
                      <a:r>
                        <a:rPr lang="en-US" sz="1100" b="1" spc="-5" dirty="0" smtClean="0">
                          <a:latin typeface="Trebuchet MS" panose="020B0603020202020204" pitchFamily="34" charset="0"/>
                          <a:cs typeface="Arial"/>
                        </a:rPr>
                        <a:t>2</a:t>
                      </a:r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5927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215265" algn="l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spc="-5" dirty="0" smtClean="0">
                          <a:latin typeface="Trebuchet MS" panose="020B0603020202020204" pitchFamily="34" charset="0"/>
                          <a:cs typeface="Arial"/>
                        </a:rPr>
                        <a:t>202</a:t>
                      </a:r>
                      <a:r>
                        <a:rPr lang="en-US" sz="1100" b="1" spc="-5" dirty="0" smtClean="0">
                          <a:latin typeface="Trebuchet MS" panose="020B0603020202020204" pitchFamily="34" charset="0"/>
                          <a:cs typeface="Arial"/>
                        </a:rPr>
                        <a:t>3</a:t>
                      </a:r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5927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F5"/>
                    </a:solidFill>
                  </a:tcPr>
                </a:tc>
              </a:tr>
              <a:tr h="38322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-5" dirty="0">
                          <a:latin typeface="Trebuchet MS" panose="020B0603020202020204" pitchFamily="34" charset="0"/>
                          <a:cs typeface="Arial"/>
                        </a:rPr>
                        <a:t>American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Indian</a:t>
                      </a:r>
                      <a:r>
                        <a:rPr lang="en-US"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/</a:t>
                      </a:r>
                      <a:r>
                        <a:rPr lang="en-US"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Native</a:t>
                      </a:r>
                      <a:r>
                        <a:rPr sz="1100" b="1" spc="-95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Trebuchet MS" panose="020B0603020202020204" pitchFamily="34" charset="0"/>
                          <a:cs typeface="Arial"/>
                        </a:rPr>
                        <a:t>Alaskan</a:t>
                      </a:r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dirty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1%</a:t>
                      </a: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2.1%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1.3%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1.3%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5" dirty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1.3%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1.2%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221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b="1" spc="-5" dirty="0">
                          <a:latin typeface="Trebuchet MS" panose="020B0603020202020204" pitchFamily="34" charset="0"/>
                          <a:cs typeface="Arial"/>
                        </a:rPr>
                        <a:t>Asian</a:t>
                      </a:r>
                      <a:endParaRPr sz="1100" b="1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6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b="1" dirty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8%</a:t>
                      </a:r>
                    </a:p>
                  </a:txBody>
                  <a:tcPr marL="0" marR="0" marT="66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1305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8.3%</a:t>
                      </a:r>
                      <a:endParaRPr lang="en-US" sz="1100" b="1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68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8.5%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6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9.1%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68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9.6</a:t>
                      </a:r>
                      <a:r>
                        <a:rPr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68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9.9%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6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0317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b="1" spc="-5" dirty="0">
                          <a:latin typeface="Trebuchet MS" panose="020B0603020202020204" pitchFamily="34" charset="0"/>
                          <a:cs typeface="Arial"/>
                        </a:rPr>
                        <a:t>Black or </a:t>
                      </a:r>
                      <a:r>
                        <a:rPr sz="1100" b="1" spc="-10" dirty="0">
                          <a:latin typeface="Trebuchet MS" panose="020B0603020202020204" pitchFamily="34" charset="0"/>
                          <a:cs typeface="Arial"/>
                        </a:rPr>
                        <a:t>African</a:t>
                      </a:r>
                      <a:r>
                        <a:rPr sz="1100" b="1" spc="-150" dirty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lang="en-US" sz="1100" b="1" spc="-15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American</a:t>
                      </a:r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525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b="1" spc="-5" dirty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10%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525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915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13.9%</a:t>
                      </a:r>
                    </a:p>
                  </a:txBody>
                  <a:tcPr marL="0" marR="0" marT="652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15.0%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525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15.3%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52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13.5%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52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13.3%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525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6095">
                <a:tc>
                  <a:txBody>
                    <a:bodyPr/>
                    <a:lstStyle/>
                    <a:p>
                      <a:pPr marL="59055">
                        <a:lnSpc>
                          <a:spcPts val="1675"/>
                        </a:lnSpc>
                      </a:pPr>
                      <a:r>
                        <a:rPr sz="1100" b="1" spc="-5" dirty="0">
                          <a:latin typeface="Trebuchet MS" panose="020B0603020202020204" pitchFamily="34" charset="0"/>
                          <a:cs typeface="Arial"/>
                        </a:rPr>
                        <a:t>Native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Hawaiian</a:t>
                      </a:r>
                      <a:r>
                        <a:rPr lang="en-US"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/</a:t>
                      </a:r>
                      <a:r>
                        <a:rPr lang="en-US"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Other</a:t>
                      </a:r>
                      <a:r>
                        <a:rPr sz="1100" b="1" spc="-6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Trebuchet MS" panose="020B0603020202020204" pitchFamily="34" charset="0"/>
                          <a:cs typeface="Arial"/>
                        </a:rPr>
                        <a:t>Pacific</a:t>
                      </a:r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10" dirty="0">
                          <a:latin typeface="Trebuchet MS" panose="020B0603020202020204" pitchFamily="34" charset="0"/>
                          <a:cs typeface="Arial"/>
                        </a:rPr>
                        <a:t>Islander</a:t>
                      </a:r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dirty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1%</a:t>
                      </a:r>
                    </a:p>
                  </a:txBody>
                  <a:tcPr marL="0" marR="0" marT="1044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1.8%</a:t>
                      </a:r>
                      <a:endParaRPr lang="en-US" sz="1100" b="1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  <a:p>
                      <a:pPr marR="11303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104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1.8%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1044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100" b="1" spc="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1.3%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104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1.6%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104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1.8%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1044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249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b="1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Ethnicity</a:t>
                      </a:r>
                      <a:endParaRPr sz="11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63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3221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Hispanic</a:t>
                      </a:r>
                      <a:r>
                        <a:rPr lang="en-US"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/</a:t>
                      </a:r>
                      <a:r>
                        <a:rPr lang="en-US"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Trebuchet MS" panose="020B0603020202020204" pitchFamily="34" charset="0"/>
                          <a:cs typeface="Arial"/>
                        </a:rPr>
                        <a:t>Latino</a:t>
                      </a:r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-5" dirty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10%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525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5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12.0%</a:t>
                      </a:r>
                      <a:endParaRPr lang="en-US" sz="1100" b="1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12.7%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12.9%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13.1%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13.3%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0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spc="-1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Arial"/>
                        </a:rPr>
                        <a:t>Gender</a:t>
                      </a:r>
                      <a:endParaRPr sz="11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489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sz="1100" b="1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292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-10" dirty="0">
                          <a:latin typeface="Trebuchet MS" panose="020B0603020202020204" pitchFamily="34" charset="0"/>
                          <a:cs typeface="Arial"/>
                        </a:rPr>
                        <a:t>Female</a:t>
                      </a:r>
                      <a:endParaRPr sz="1100" b="1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-5" dirty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30%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cs typeface="Arial"/>
                        </a:rPr>
                        <a:t>26.5%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  <a:p>
                      <a:pPr marR="908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100" b="1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cs typeface="Arial"/>
                        </a:rPr>
                        <a:t>28.7%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cs typeface="Arial"/>
                        </a:rPr>
                        <a:t>29.4%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30.3%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cs typeface="Arial"/>
                        </a:rPr>
                        <a:t>31.2%</a:t>
                      </a:r>
                      <a:endParaRPr sz="11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7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983941" y="6185647"/>
            <a:ext cx="1755978" cy="184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77"/>
            <a:r>
              <a:rPr sz="1199" spc="-4" dirty="0">
                <a:solidFill>
                  <a:srgbClr val="000000"/>
                </a:solidFill>
                <a:latin typeface="Arial"/>
                <a:cs typeface="Arial"/>
              </a:rPr>
              <a:t>** Excludes</a:t>
            </a:r>
            <a:r>
              <a:rPr sz="1199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99" spc="-4" dirty="0">
                <a:solidFill>
                  <a:srgbClr val="000000"/>
                </a:solidFill>
                <a:latin typeface="Arial"/>
                <a:cs typeface="Arial"/>
              </a:rPr>
              <a:t>Internationals</a:t>
            </a:r>
            <a:r>
              <a:rPr lang="en-US" sz="1199" spc="-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sz="1199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3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463040"/>
            <a:ext cx="4141440" cy="4937760"/>
          </a:xfrm>
        </p:spPr>
        <p:txBody>
          <a:bodyPr/>
          <a:lstStyle/>
          <a:p>
            <a:r>
              <a:rPr lang="en-US" sz="1800" dirty="0" smtClean="0"/>
              <a:t>Acceptances = 1135</a:t>
            </a:r>
            <a:r>
              <a:rPr lang="en-US" sz="1800" dirty="0" smtClean="0">
                <a:solidFill>
                  <a:srgbClr val="FF0000"/>
                </a:solidFill>
              </a:rPr>
              <a:t>**</a:t>
            </a:r>
          </a:p>
          <a:p>
            <a:pPr marL="744538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** </a:t>
            </a:r>
            <a:r>
              <a:rPr lang="en-US" sz="1200" dirty="0" smtClean="0">
                <a:solidFill>
                  <a:srgbClr val="FF0000"/>
                </a:solidFill>
              </a:rPr>
              <a:t>Excludes Internationals &amp; </a:t>
            </a:r>
            <a:r>
              <a:rPr lang="en-US" sz="1200" dirty="0" err="1" smtClean="0">
                <a:solidFill>
                  <a:srgbClr val="FF0000"/>
                </a:solidFill>
              </a:rPr>
              <a:t>Turnbacks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346075" indent="-342900"/>
            <a:r>
              <a:rPr lang="en-US" sz="1800" dirty="0" smtClean="0"/>
              <a:t>Gender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</a:t>
            </a:r>
            <a:endParaRPr lang="en-US" sz="2000" dirty="0" smtClean="0"/>
          </a:p>
          <a:p>
            <a:pPr lvl="1"/>
            <a:r>
              <a:rPr lang="en-US" sz="1600" dirty="0" smtClean="0"/>
              <a:t>Female = 321 (28.3%)</a:t>
            </a:r>
          </a:p>
          <a:p>
            <a:pPr lvl="1"/>
            <a:r>
              <a:rPr lang="en-US" sz="1600" dirty="0" smtClean="0"/>
              <a:t>Male =  814 (71.7%)</a:t>
            </a:r>
          </a:p>
          <a:p>
            <a:r>
              <a:rPr lang="en-US" sz="1800" dirty="0" smtClean="0"/>
              <a:t>Ethnicity (Self-Identified)</a:t>
            </a:r>
          </a:p>
          <a:p>
            <a:pPr lvl="1"/>
            <a:r>
              <a:rPr lang="en-US" sz="1600" dirty="0" smtClean="0"/>
              <a:t>Hispanic = 119 (10.5%)</a:t>
            </a:r>
          </a:p>
          <a:p>
            <a:pPr lvl="1"/>
            <a:r>
              <a:rPr lang="en-US" sz="1600" dirty="0" smtClean="0"/>
              <a:t>Not Hispanic = 1016 (89.5%)</a:t>
            </a:r>
          </a:p>
          <a:p>
            <a:r>
              <a:rPr lang="en-US" sz="1800" dirty="0" smtClean="0"/>
              <a:t>Race (Self-Identified)</a:t>
            </a:r>
          </a:p>
          <a:p>
            <a:pPr lvl="1"/>
            <a:r>
              <a:rPr lang="en-US" sz="1600" dirty="0" smtClean="0"/>
              <a:t>All Minorities = 364 (32.1%)</a:t>
            </a:r>
          </a:p>
          <a:p>
            <a:pPr lvl="1"/>
            <a:r>
              <a:rPr lang="en-US" sz="1600" dirty="0" smtClean="0"/>
              <a:t>Black = 119 (10.5%)</a:t>
            </a:r>
          </a:p>
          <a:p>
            <a:pPr lvl="1"/>
            <a:r>
              <a:rPr lang="en-US" sz="1600" dirty="0" smtClean="0"/>
              <a:t>Native American = </a:t>
            </a:r>
            <a:r>
              <a:rPr lang="en-US" sz="1600" dirty="0"/>
              <a:t>5</a:t>
            </a:r>
            <a:r>
              <a:rPr lang="en-US" sz="1600" dirty="0" smtClean="0"/>
              <a:t> (0.5%)</a:t>
            </a:r>
          </a:p>
          <a:p>
            <a:pPr lvl="1"/>
            <a:r>
              <a:rPr lang="en-US" sz="1600" dirty="0" smtClean="0"/>
              <a:t>Asian =  104 (9.2%) </a:t>
            </a:r>
          </a:p>
          <a:p>
            <a:pPr lvl="1"/>
            <a:r>
              <a:rPr lang="en-US" sz="1600" dirty="0" smtClean="0"/>
              <a:t>Pacific Islander = 17 (1.5%) </a:t>
            </a:r>
          </a:p>
          <a:p>
            <a:r>
              <a:rPr lang="en-US" sz="1800" dirty="0" smtClean="0"/>
              <a:t>Declined Response = 20 (1.8%)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USAFA Class of 2023 Acceptances</a:t>
            </a:r>
            <a:br>
              <a:rPr lang="en-US" dirty="0" smtClean="0"/>
            </a:br>
            <a:r>
              <a:rPr lang="en-US" sz="1400" dirty="0" smtClean="0"/>
              <a:t>(as of 18 Jul</a:t>
            </a:r>
            <a:r>
              <a:rPr lang="en-US" sz="1400" dirty="0"/>
              <a:t> </a:t>
            </a:r>
            <a:r>
              <a:rPr lang="en-US" sz="1400" dirty="0" smtClean="0"/>
              <a:t>19)</a:t>
            </a:r>
            <a:endParaRPr lang="en-US" sz="1400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4406629" y="1336357"/>
            <a:ext cx="4852518" cy="510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346075" indent="-342900"/>
            <a:r>
              <a:rPr lang="en-US" sz="1800" kern="0" dirty="0" smtClean="0">
                <a:solidFill>
                  <a:srgbClr val="000000"/>
                </a:solidFill>
              </a:rPr>
              <a:t>Medical Status</a:t>
            </a:r>
            <a:r>
              <a:rPr lang="en-US" kern="0" dirty="0" smtClean="0">
                <a:solidFill>
                  <a:srgbClr val="FF0000"/>
                </a:solidFill>
              </a:rPr>
              <a:t>		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1"/>
            <a:r>
              <a:rPr lang="en-US" sz="1600" kern="0" dirty="0" smtClean="0">
                <a:solidFill>
                  <a:srgbClr val="000000"/>
                </a:solidFill>
              </a:rPr>
              <a:t>Potential Pilot</a:t>
            </a:r>
            <a:r>
              <a:rPr lang="en-US" sz="1600" kern="0" dirty="0">
                <a:solidFill>
                  <a:srgbClr val="000000"/>
                </a:solidFill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</a:rPr>
              <a:t>= 720 (63.4%)</a:t>
            </a:r>
          </a:p>
          <a:p>
            <a:pPr lvl="1"/>
            <a:r>
              <a:rPr lang="en-US" sz="1600" kern="0" dirty="0" err="1" smtClean="0">
                <a:solidFill>
                  <a:srgbClr val="000000"/>
                </a:solidFill>
              </a:rPr>
              <a:t>Nav</a:t>
            </a:r>
            <a:r>
              <a:rPr lang="en-US" sz="1600" kern="0" dirty="0" smtClean="0">
                <a:solidFill>
                  <a:srgbClr val="000000"/>
                </a:solidFill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</a:rPr>
              <a:t>Qual</a:t>
            </a:r>
            <a:r>
              <a:rPr lang="en-US" sz="1600" kern="0" dirty="0" smtClean="0">
                <a:solidFill>
                  <a:srgbClr val="000000"/>
                </a:solidFill>
              </a:rPr>
              <a:t>=  18 (1.6%)</a:t>
            </a:r>
          </a:p>
          <a:p>
            <a:pPr lvl="1"/>
            <a:r>
              <a:rPr lang="en-US" sz="1600" kern="0" dirty="0" err="1" smtClean="0">
                <a:solidFill>
                  <a:srgbClr val="000000"/>
                </a:solidFill>
              </a:rPr>
              <a:t>Comm</a:t>
            </a:r>
            <a:r>
              <a:rPr lang="en-US" sz="1600" kern="0" dirty="0" smtClean="0">
                <a:solidFill>
                  <a:srgbClr val="000000"/>
                </a:solidFill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</a:rPr>
              <a:t>Qual</a:t>
            </a:r>
            <a:r>
              <a:rPr lang="en-US" sz="1600" kern="0" dirty="0" smtClean="0">
                <a:solidFill>
                  <a:srgbClr val="000000"/>
                </a:solidFill>
              </a:rPr>
              <a:t> = 397 (35.0%)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Athletes =  284 (25.0%)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Language (Primary other than English)</a:t>
            </a:r>
          </a:p>
          <a:p>
            <a:pPr lvl="1"/>
            <a:r>
              <a:rPr lang="en-US" sz="1050" kern="0" dirty="0" smtClean="0">
                <a:solidFill>
                  <a:srgbClr val="000000"/>
                </a:solidFill>
              </a:rPr>
              <a:t>Akan, TWI, American </a:t>
            </a:r>
            <a:r>
              <a:rPr lang="en-US" sz="1050" kern="0" dirty="0">
                <a:solidFill>
                  <a:srgbClr val="000000"/>
                </a:solidFill>
              </a:rPr>
              <a:t>Sign </a:t>
            </a:r>
            <a:r>
              <a:rPr lang="en-US" sz="1050" kern="0" dirty="0" smtClean="0">
                <a:solidFill>
                  <a:srgbClr val="000000"/>
                </a:solidFill>
              </a:rPr>
              <a:t>Language, Arabic, Both English and Spanish, Chinese, Czech, French, German, Hindi, Japanese, Korean, Polish, Punjabi, Romanian, Russian, Spanish, Tagalog, Vietnamese</a:t>
            </a:r>
            <a:endParaRPr lang="en-US" sz="1050" kern="0" dirty="0">
              <a:solidFill>
                <a:srgbClr val="000000"/>
              </a:solidFill>
            </a:endParaRPr>
          </a:p>
          <a:p>
            <a:r>
              <a:rPr lang="en-US" sz="1800" kern="0" dirty="0" smtClean="0">
                <a:solidFill>
                  <a:srgbClr val="000000"/>
                </a:solidFill>
              </a:rPr>
              <a:t>First Generation College = 174 (15.3%)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Single Parent Family = 140 (12.3%)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Airmen= 66 (5.8%)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Legacy (</a:t>
            </a:r>
            <a:r>
              <a:rPr lang="en-US" sz="1800" kern="0" dirty="0" err="1" smtClean="0">
                <a:solidFill>
                  <a:srgbClr val="000000"/>
                </a:solidFill>
              </a:rPr>
              <a:t>Acad</a:t>
            </a:r>
            <a:r>
              <a:rPr lang="en-US" sz="1800" kern="0" dirty="0" smtClean="0">
                <a:solidFill>
                  <a:srgbClr val="000000"/>
                </a:solidFill>
              </a:rPr>
              <a:t> Grad Parent)= 88 (7.8%)</a:t>
            </a:r>
          </a:p>
          <a:p>
            <a:pPr lvl="1"/>
            <a:r>
              <a:rPr lang="en-US" sz="1600" kern="0" dirty="0" smtClean="0">
                <a:solidFill>
                  <a:srgbClr val="000000"/>
                </a:solidFill>
              </a:rPr>
              <a:t>USAFA = 65 (5.7%); USMA = 18 (1.6%); </a:t>
            </a:r>
          </a:p>
          <a:p>
            <a:pPr marL="406400" lvl="1" indent="0">
              <a:buFont typeface="Wingdings" pitchFamily="2" charset="2"/>
              <a:buNone/>
            </a:pPr>
            <a:r>
              <a:rPr lang="en-US" sz="1600" kern="0" dirty="0" smtClean="0">
                <a:solidFill>
                  <a:srgbClr val="000000"/>
                </a:solidFill>
              </a:rPr>
              <a:t>USNA = 3 (0.3%); USCGA = 1 (&lt;0.1%); </a:t>
            </a:r>
          </a:p>
          <a:p>
            <a:pPr marL="406400" lvl="1" indent="0">
              <a:buFont typeface="Wingdings" pitchFamily="2" charset="2"/>
              <a:buNone/>
            </a:pPr>
            <a:r>
              <a:rPr lang="en-US" sz="1600" kern="0" dirty="0" smtClean="0">
                <a:solidFill>
                  <a:srgbClr val="000000"/>
                </a:solidFill>
              </a:rPr>
              <a:t>USMMA = 2 (0.2%)</a:t>
            </a:r>
          </a:p>
          <a:p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2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463040"/>
            <a:ext cx="4141440" cy="4937760"/>
          </a:xfrm>
        </p:spPr>
        <p:txBody>
          <a:bodyPr/>
          <a:lstStyle/>
          <a:p>
            <a:r>
              <a:rPr lang="en-US" sz="1800" dirty="0" smtClean="0"/>
              <a:t>Acceptances = 240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6075" indent="-342900"/>
            <a:r>
              <a:rPr lang="en-US" sz="1800" dirty="0" smtClean="0"/>
              <a:t>Gender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</a:t>
            </a:r>
            <a:endParaRPr lang="en-US" sz="2000" dirty="0" smtClean="0"/>
          </a:p>
          <a:p>
            <a:pPr lvl="1"/>
            <a:r>
              <a:rPr lang="en-US" sz="1600" dirty="0" smtClean="0"/>
              <a:t>Female = 50 (20.8%)</a:t>
            </a:r>
          </a:p>
          <a:p>
            <a:pPr lvl="1"/>
            <a:r>
              <a:rPr lang="en-US" sz="1600" dirty="0" smtClean="0"/>
              <a:t>Male = 190 (79.2%)</a:t>
            </a:r>
          </a:p>
          <a:p>
            <a:r>
              <a:rPr lang="en-US" sz="1800" dirty="0" smtClean="0"/>
              <a:t>Ethnicity (Self-Identified)</a:t>
            </a:r>
          </a:p>
          <a:p>
            <a:pPr lvl="1"/>
            <a:r>
              <a:rPr lang="en-US" sz="1600" dirty="0" smtClean="0"/>
              <a:t>Hispanic = 50 (20.9%)</a:t>
            </a:r>
          </a:p>
          <a:p>
            <a:pPr lvl="1"/>
            <a:r>
              <a:rPr lang="en-US" sz="1600" dirty="0" smtClean="0"/>
              <a:t>Not Hispanic = 190 (79.2%)</a:t>
            </a:r>
          </a:p>
          <a:p>
            <a:r>
              <a:rPr lang="en-US" sz="1800" dirty="0" smtClean="0"/>
              <a:t>Race (Self-Identified)</a:t>
            </a:r>
            <a:endParaRPr lang="en-US" sz="1600" dirty="0" smtClean="0"/>
          </a:p>
          <a:p>
            <a:pPr lvl="1"/>
            <a:r>
              <a:rPr lang="en-US" sz="1600" dirty="0" smtClean="0"/>
              <a:t>Black = 68 (28.3%)</a:t>
            </a:r>
          </a:p>
          <a:p>
            <a:pPr lvl="1"/>
            <a:r>
              <a:rPr lang="en-US" sz="1600" dirty="0" smtClean="0"/>
              <a:t>Native American =  0 (0.0%)</a:t>
            </a:r>
          </a:p>
          <a:p>
            <a:pPr lvl="1"/>
            <a:r>
              <a:rPr lang="en-US" sz="1600" dirty="0" smtClean="0"/>
              <a:t>Asian = 20 (8.3%)</a:t>
            </a:r>
          </a:p>
          <a:p>
            <a:pPr lvl="1"/>
            <a:r>
              <a:rPr lang="en-US" sz="1600" dirty="0" smtClean="0"/>
              <a:t>Pacific Islander = 8 (3.3%)</a:t>
            </a:r>
          </a:p>
          <a:p>
            <a:pPr lvl="1"/>
            <a:r>
              <a:rPr lang="en-US" sz="1600" dirty="0" smtClean="0"/>
              <a:t>All Minorities = 146 (60.8%)</a:t>
            </a:r>
          </a:p>
          <a:p>
            <a:r>
              <a:rPr lang="en-US" sz="1800" dirty="0" smtClean="0"/>
              <a:t>Declined Response = 0 (0.0%)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AF Prep </a:t>
            </a:r>
            <a:r>
              <a:rPr lang="en-US" dirty="0" smtClean="0"/>
              <a:t>Acceptances</a:t>
            </a:r>
            <a:br>
              <a:rPr lang="en-US" dirty="0" smtClean="0"/>
            </a:br>
            <a:r>
              <a:rPr lang="en-US" dirty="0" smtClean="0"/>
              <a:t> Class of 2020</a:t>
            </a:r>
            <a:br>
              <a:rPr lang="en-US" dirty="0" smtClean="0"/>
            </a:br>
            <a:r>
              <a:rPr lang="en-US" sz="1400" dirty="0" smtClean="0"/>
              <a:t>(as of 18 Jul 19)</a:t>
            </a:r>
            <a:endParaRPr lang="en-US" sz="1400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4400144" y="1378997"/>
            <a:ext cx="464982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346075" indent="-342900"/>
            <a:r>
              <a:rPr lang="en-US" sz="1800" kern="0" dirty="0" smtClean="0">
                <a:solidFill>
                  <a:srgbClr val="000000"/>
                </a:solidFill>
              </a:rPr>
              <a:t>Medical Status</a:t>
            </a:r>
            <a:r>
              <a:rPr lang="en-US" kern="0" dirty="0" smtClean="0">
                <a:solidFill>
                  <a:srgbClr val="FF0000"/>
                </a:solidFill>
              </a:rPr>
              <a:t>		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1"/>
            <a:r>
              <a:rPr lang="en-US" sz="1600" kern="0" dirty="0" smtClean="0">
                <a:solidFill>
                  <a:srgbClr val="000000"/>
                </a:solidFill>
              </a:rPr>
              <a:t>Potential Pilot </a:t>
            </a:r>
            <a:r>
              <a:rPr lang="en-US" sz="1600" kern="0" dirty="0" err="1" smtClean="0">
                <a:solidFill>
                  <a:srgbClr val="000000"/>
                </a:solidFill>
              </a:rPr>
              <a:t>Qual</a:t>
            </a:r>
            <a:r>
              <a:rPr lang="en-US" sz="1600" kern="0" dirty="0" smtClean="0">
                <a:solidFill>
                  <a:srgbClr val="000000"/>
                </a:solidFill>
              </a:rPr>
              <a:t> = 149 (62.1%)</a:t>
            </a:r>
          </a:p>
          <a:p>
            <a:pPr lvl="1"/>
            <a:r>
              <a:rPr lang="en-US" sz="1600" kern="0" dirty="0" err="1" smtClean="0">
                <a:solidFill>
                  <a:srgbClr val="000000"/>
                </a:solidFill>
              </a:rPr>
              <a:t>Nav</a:t>
            </a:r>
            <a:r>
              <a:rPr lang="en-US" sz="1600" kern="0" dirty="0" smtClean="0">
                <a:solidFill>
                  <a:srgbClr val="000000"/>
                </a:solidFill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</a:rPr>
              <a:t>Qual</a:t>
            </a:r>
            <a:r>
              <a:rPr lang="en-US" sz="1600" kern="0" dirty="0" smtClean="0">
                <a:solidFill>
                  <a:srgbClr val="000000"/>
                </a:solidFill>
              </a:rPr>
              <a:t> = 0 (%)</a:t>
            </a:r>
          </a:p>
          <a:p>
            <a:pPr lvl="1"/>
            <a:r>
              <a:rPr lang="en-US" sz="1600" kern="0" dirty="0" err="1" smtClean="0">
                <a:solidFill>
                  <a:srgbClr val="000000"/>
                </a:solidFill>
              </a:rPr>
              <a:t>Comm</a:t>
            </a:r>
            <a:r>
              <a:rPr lang="en-US" sz="1600" kern="0" dirty="0" smtClean="0">
                <a:solidFill>
                  <a:srgbClr val="000000"/>
                </a:solidFill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</a:rPr>
              <a:t>Qual</a:t>
            </a:r>
            <a:r>
              <a:rPr lang="en-US" sz="1600" kern="0" dirty="0" smtClean="0">
                <a:solidFill>
                  <a:srgbClr val="000000"/>
                </a:solidFill>
              </a:rPr>
              <a:t> = 91 (37.9%) 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Athletes= 105 (43.8%)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Language (Primary other than English)</a:t>
            </a:r>
          </a:p>
          <a:p>
            <a:pPr lvl="1"/>
            <a:r>
              <a:rPr lang="en-US" sz="1400" kern="0" dirty="0" smtClean="0">
                <a:solidFill>
                  <a:srgbClr val="000000"/>
                </a:solidFill>
              </a:rPr>
              <a:t>Chinese</a:t>
            </a:r>
            <a:r>
              <a:rPr lang="en-US" sz="1400" kern="0" dirty="0">
                <a:solidFill>
                  <a:srgbClr val="000000"/>
                </a:solidFill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</a:rPr>
              <a:t>Filipino, </a:t>
            </a:r>
            <a:r>
              <a:rPr lang="en-US" sz="1400" kern="0" dirty="0">
                <a:solidFill>
                  <a:srgbClr val="000000"/>
                </a:solidFill>
              </a:rPr>
              <a:t>French, </a:t>
            </a:r>
            <a:r>
              <a:rPr lang="en-US" sz="1400" kern="0" dirty="0" smtClean="0">
                <a:solidFill>
                  <a:srgbClr val="000000"/>
                </a:solidFill>
              </a:rPr>
              <a:t>Italian, Korean</a:t>
            </a:r>
            <a:r>
              <a:rPr lang="en-US" sz="1400" kern="0" dirty="0">
                <a:solidFill>
                  <a:srgbClr val="000000"/>
                </a:solidFill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</a:rPr>
              <a:t>Latin, Portuguese, Spanish</a:t>
            </a:r>
            <a:r>
              <a:rPr lang="en-US" sz="1400" kern="0" dirty="0">
                <a:solidFill>
                  <a:srgbClr val="000000"/>
                </a:solidFill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</a:rPr>
              <a:t>Swahili, Tagalog</a:t>
            </a:r>
            <a:r>
              <a:rPr lang="en-US" sz="1400" kern="0" dirty="0">
                <a:solidFill>
                  <a:srgbClr val="000000"/>
                </a:solidFill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</a:rPr>
              <a:t>Yoruba</a:t>
            </a:r>
            <a:endParaRPr lang="en-US" sz="1400" kern="0" dirty="0">
              <a:solidFill>
                <a:srgbClr val="000000"/>
              </a:solidFill>
            </a:endParaRPr>
          </a:p>
          <a:p>
            <a:r>
              <a:rPr lang="en-US" sz="1800" kern="0" dirty="0" smtClean="0">
                <a:solidFill>
                  <a:srgbClr val="000000"/>
                </a:solidFill>
              </a:rPr>
              <a:t>First Generation College = 86 (35.7%)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Single Parent Family = 44 (18.3%)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Airman = 52 (21.6%)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Legacy (</a:t>
            </a:r>
            <a:r>
              <a:rPr lang="en-US" sz="1800" kern="0" dirty="0" err="1" smtClean="0">
                <a:solidFill>
                  <a:srgbClr val="000000"/>
                </a:solidFill>
              </a:rPr>
              <a:t>Acad</a:t>
            </a:r>
            <a:r>
              <a:rPr lang="en-US" sz="1800" kern="0" dirty="0" smtClean="0">
                <a:solidFill>
                  <a:srgbClr val="000000"/>
                </a:solidFill>
              </a:rPr>
              <a:t> Grad Parent) = 9 (3.7%)</a:t>
            </a:r>
          </a:p>
          <a:p>
            <a:pPr lvl="1"/>
            <a:r>
              <a:rPr lang="en-US" sz="1600" kern="0" dirty="0">
                <a:solidFill>
                  <a:srgbClr val="000000"/>
                </a:solidFill>
              </a:rPr>
              <a:t>USAFA = </a:t>
            </a:r>
            <a:r>
              <a:rPr lang="en-US" sz="1600" kern="0" dirty="0" smtClean="0">
                <a:solidFill>
                  <a:srgbClr val="000000"/>
                </a:solidFill>
              </a:rPr>
              <a:t>5 (2.1%); </a:t>
            </a:r>
            <a:r>
              <a:rPr lang="en-US" sz="1600" kern="0" dirty="0">
                <a:solidFill>
                  <a:srgbClr val="000000"/>
                </a:solidFill>
              </a:rPr>
              <a:t>USMA = </a:t>
            </a:r>
            <a:r>
              <a:rPr lang="en-US" sz="1600" kern="0" dirty="0" smtClean="0">
                <a:solidFill>
                  <a:srgbClr val="000000"/>
                </a:solidFill>
              </a:rPr>
              <a:t>2 (0.8%); 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406400" lvl="1" indent="0">
              <a:buFont typeface="Wingdings" pitchFamily="2" charset="2"/>
              <a:buNone/>
            </a:pPr>
            <a:r>
              <a:rPr lang="en-US" sz="1600" kern="0" dirty="0">
                <a:solidFill>
                  <a:srgbClr val="000000"/>
                </a:solidFill>
              </a:rPr>
              <a:t>USNA </a:t>
            </a:r>
            <a:r>
              <a:rPr lang="en-US" sz="1600" kern="0" dirty="0" smtClean="0">
                <a:solidFill>
                  <a:srgbClr val="000000"/>
                </a:solidFill>
              </a:rPr>
              <a:t>1 = (0.4%); </a:t>
            </a:r>
            <a:r>
              <a:rPr lang="en-US" sz="1600" kern="0" dirty="0">
                <a:solidFill>
                  <a:srgbClr val="000000"/>
                </a:solidFill>
              </a:rPr>
              <a:t>USCGA = </a:t>
            </a:r>
            <a:r>
              <a:rPr lang="en-US" sz="1600" kern="0" dirty="0" smtClean="0">
                <a:solidFill>
                  <a:srgbClr val="000000"/>
                </a:solidFill>
              </a:rPr>
              <a:t>0 (0.0%); 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406400" lvl="1" indent="0">
              <a:buFont typeface="Wingdings" pitchFamily="2" charset="2"/>
              <a:buNone/>
            </a:pPr>
            <a:r>
              <a:rPr lang="en-US" sz="1600" kern="0" dirty="0">
                <a:solidFill>
                  <a:srgbClr val="000000"/>
                </a:solidFill>
              </a:rPr>
              <a:t>USMMA </a:t>
            </a:r>
            <a:r>
              <a:rPr lang="en-US" sz="1600" kern="0" dirty="0" smtClean="0">
                <a:solidFill>
                  <a:srgbClr val="000000"/>
                </a:solidFill>
              </a:rPr>
              <a:t>= 1 (0.4%)</a:t>
            </a:r>
            <a:endParaRPr lang="en-US" sz="1600" kern="0" dirty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63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463040"/>
            <a:ext cx="4141440" cy="4937760"/>
          </a:xfrm>
        </p:spPr>
        <p:txBody>
          <a:bodyPr/>
          <a:lstStyle/>
          <a:p>
            <a:r>
              <a:rPr lang="en-US" sz="1800" dirty="0" smtClean="0"/>
              <a:t>Acceptances = 72 </a:t>
            </a:r>
          </a:p>
          <a:p>
            <a:r>
              <a:rPr lang="en-US" sz="1800" dirty="0" smtClean="0"/>
              <a:t>Gender</a:t>
            </a:r>
            <a:r>
              <a:rPr lang="en-US" sz="2000" dirty="0" smtClean="0">
                <a:solidFill>
                  <a:srgbClr val="FF0000"/>
                </a:solidFill>
              </a:rPr>
              <a:t>			</a:t>
            </a:r>
            <a:endParaRPr lang="en-US" sz="2000" dirty="0" smtClean="0"/>
          </a:p>
          <a:p>
            <a:pPr lvl="1"/>
            <a:r>
              <a:rPr lang="en-US" sz="1600" dirty="0" smtClean="0"/>
              <a:t>Female = 28 (38.9%)</a:t>
            </a:r>
          </a:p>
          <a:p>
            <a:pPr lvl="1"/>
            <a:r>
              <a:rPr lang="en-US" sz="1600" dirty="0" smtClean="0"/>
              <a:t>Male =  44 (61.1%)</a:t>
            </a:r>
          </a:p>
          <a:p>
            <a:r>
              <a:rPr lang="en-US" sz="1800" dirty="0" smtClean="0"/>
              <a:t>Ethnicity (Self-Identified)</a:t>
            </a:r>
          </a:p>
          <a:p>
            <a:pPr lvl="1"/>
            <a:r>
              <a:rPr lang="en-US" sz="1600" dirty="0" smtClean="0"/>
              <a:t>Hispanic = 14 (19.4%) </a:t>
            </a:r>
          </a:p>
          <a:p>
            <a:pPr lvl="1"/>
            <a:r>
              <a:rPr lang="en-US" sz="1600" dirty="0" smtClean="0"/>
              <a:t>Not Hispanic =  58 (80.6%)</a:t>
            </a:r>
          </a:p>
          <a:p>
            <a:r>
              <a:rPr lang="en-US" sz="1800" dirty="0" smtClean="0"/>
              <a:t>Race (Self-Identified)</a:t>
            </a:r>
            <a:endParaRPr lang="en-US" sz="1600" dirty="0" smtClean="0"/>
          </a:p>
          <a:p>
            <a:pPr lvl="1"/>
            <a:r>
              <a:rPr lang="en-US" sz="1600" dirty="0" smtClean="0"/>
              <a:t>Black = 5 (6.9%)</a:t>
            </a:r>
          </a:p>
          <a:p>
            <a:pPr lvl="1"/>
            <a:r>
              <a:rPr lang="en-US" sz="1600" dirty="0" smtClean="0"/>
              <a:t>Native American = 2 (2.8%)</a:t>
            </a:r>
          </a:p>
          <a:p>
            <a:pPr lvl="1"/>
            <a:r>
              <a:rPr lang="en-US" sz="1600" dirty="0" smtClean="0"/>
              <a:t>Asian =  8 (11.1%)</a:t>
            </a:r>
          </a:p>
          <a:p>
            <a:pPr lvl="1"/>
            <a:r>
              <a:rPr lang="en-US" sz="1600" dirty="0" smtClean="0"/>
              <a:t>Pacific Islander =  2 (2.8%)</a:t>
            </a:r>
          </a:p>
          <a:p>
            <a:pPr lvl="1"/>
            <a:r>
              <a:rPr lang="en-US" sz="1600" dirty="0" smtClean="0"/>
              <a:t>All Minorities =  31 (43.0%)</a:t>
            </a:r>
          </a:p>
          <a:p>
            <a:r>
              <a:rPr lang="en-US" sz="1800" dirty="0" smtClean="0"/>
              <a:t>Declined Response = 0 (0.0%)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Falcon Foundation Acceptances</a:t>
            </a:r>
            <a:br>
              <a:rPr lang="en-US" dirty="0" smtClean="0"/>
            </a:br>
            <a:r>
              <a:rPr lang="en-US" dirty="0" smtClean="0"/>
              <a:t>Class of 2020</a:t>
            </a:r>
            <a:br>
              <a:rPr lang="en-US" dirty="0" smtClean="0"/>
            </a:br>
            <a:r>
              <a:rPr lang="en-US" sz="1400" dirty="0" smtClean="0"/>
              <a:t>(as of 18 Jul 19)</a:t>
            </a:r>
            <a:endParaRPr lang="en-US" sz="1400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4419600" y="1295400"/>
            <a:ext cx="4805465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346075" indent="-342900"/>
            <a:r>
              <a:rPr lang="en-US" sz="1800" kern="0" dirty="0" smtClean="0">
                <a:solidFill>
                  <a:srgbClr val="000000"/>
                </a:solidFill>
              </a:rPr>
              <a:t>Medical Status</a:t>
            </a:r>
            <a:r>
              <a:rPr lang="en-US" kern="0" dirty="0" smtClean="0">
                <a:solidFill>
                  <a:srgbClr val="FF0000"/>
                </a:solidFill>
              </a:rPr>
              <a:t>		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1"/>
            <a:r>
              <a:rPr lang="en-US" sz="1600" kern="0" dirty="0" smtClean="0">
                <a:solidFill>
                  <a:srgbClr val="000000"/>
                </a:solidFill>
              </a:rPr>
              <a:t>Potential Pilot </a:t>
            </a:r>
            <a:r>
              <a:rPr lang="en-US" sz="1600" kern="0" dirty="0" err="1" smtClean="0">
                <a:solidFill>
                  <a:srgbClr val="000000"/>
                </a:solidFill>
              </a:rPr>
              <a:t>Qual</a:t>
            </a:r>
            <a:r>
              <a:rPr lang="en-US" sz="1600" kern="0" dirty="0" smtClean="0">
                <a:solidFill>
                  <a:srgbClr val="000000"/>
                </a:solidFill>
              </a:rPr>
              <a:t> = 67 (93.1%)</a:t>
            </a:r>
          </a:p>
          <a:p>
            <a:pPr lvl="1"/>
            <a:r>
              <a:rPr lang="en-US" sz="1600" kern="0" dirty="0" err="1" smtClean="0">
                <a:solidFill>
                  <a:srgbClr val="000000"/>
                </a:solidFill>
              </a:rPr>
              <a:t>Comm</a:t>
            </a:r>
            <a:r>
              <a:rPr lang="en-US" sz="1600" kern="0" dirty="0" smtClean="0">
                <a:solidFill>
                  <a:srgbClr val="000000"/>
                </a:solidFill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</a:rPr>
              <a:t>Qual</a:t>
            </a:r>
            <a:r>
              <a:rPr lang="en-US" sz="1600" kern="0" dirty="0" smtClean="0">
                <a:solidFill>
                  <a:srgbClr val="000000"/>
                </a:solidFill>
              </a:rPr>
              <a:t> = 2 (2.8%)</a:t>
            </a:r>
          </a:p>
          <a:p>
            <a:pPr lvl="1"/>
            <a:r>
              <a:rPr lang="en-US" sz="1600" kern="0" dirty="0" smtClean="0">
                <a:solidFill>
                  <a:srgbClr val="000000"/>
                </a:solidFill>
              </a:rPr>
              <a:t>Undetermined = 3 (4.1%)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Athletes = 4 (5.6%)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Language (Primary other than English)</a:t>
            </a:r>
          </a:p>
          <a:p>
            <a:pPr lvl="1"/>
            <a:r>
              <a:rPr lang="en-US" sz="1400" kern="0" dirty="0" smtClean="0">
                <a:solidFill>
                  <a:srgbClr val="000000"/>
                </a:solidFill>
              </a:rPr>
              <a:t>Filipino, Korean, Spanish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First Generation College = 9</a:t>
            </a:r>
            <a:r>
              <a:rPr lang="en-US" sz="1800" dirty="0" smtClean="0">
                <a:solidFill>
                  <a:srgbClr val="000000"/>
                </a:solidFill>
              </a:rPr>
              <a:t> (12.5%) 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Single Parent Family = 10 (13.9%)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Legacy (</a:t>
            </a:r>
            <a:r>
              <a:rPr lang="en-US" sz="1800" kern="0" dirty="0" err="1" smtClean="0">
                <a:solidFill>
                  <a:srgbClr val="000000"/>
                </a:solidFill>
              </a:rPr>
              <a:t>Acad</a:t>
            </a:r>
            <a:r>
              <a:rPr lang="en-US" sz="1800" kern="0" dirty="0" smtClean="0">
                <a:solidFill>
                  <a:srgbClr val="000000"/>
                </a:solidFill>
              </a:rPr>
              <a:t> Grad Parent) = 5 (6.9%)</a:t>
            </a:r>
          </a:p>
          <a:p>
            <a:pPr lvl="1"/>
            <a:r>
              <a:rPr lang="en-US" sz="1400" kern="0" dirty="0">
                <a:solidFill>
                  <a:srgbClr val="000000"/>
                </a:solidFill>
              </a:rPr>
              <a:t>USAFA = </a:t>
            </a:r>
            <a:r>
              <a:rPr lang="en-US" sz="1400" kern="0" dirty="0" smtClean="0">
                <a:solidFill>
                  <a:srgbClr val="000000"/>
                </a:solidFill>
              </a:rPr>
              <a:t>5 (6.9%); </a:t>
            </a:r>
            <a:r>
              <a:rPr lang="en-US" sz="1400" kern="0" dirty="0">
                <a:solidFill>
                  <a:srgbClr val="000000"/>
                </a:solidFill>
              </a:rPr>
              <a:t>USMA </a:t>
            </a:r>
            <a:r>
              <a:rPr lang="en-US" sz="1400" kern="0" dirty="0" smtClean="0">
                <a:solidFill>
                  <a:srgbClr val="000000"/>
                </a:solidFill>
              </a:rPr>
              <a:t>= 0 (0.0%); </a:t>
            </a:r>
            <a:endParaRPr lang="en-US" sz="1400" kern="0" dirty="0">
              <a:solidFill>
                <a:srgbClr val="000000"/>
              </a:solidFill>
            </a:endParaRPr>
          </a:p>
          <a:p>
            <a:pPr marL="406400" lvl="1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000000"/>
                </a:solidFill>
              </a:rPr>
              <a:t>USNA = </a:t>
            </a:r>
            <a:r>
              <a:rPr lang="en-US" sz="1400" kern="0" dirty="0" smtClean="0">
                <a:solidFill>
                  <a:srgbClr val="000000"/>
                </a:solidFill>
              </a:rPr>
              <a:t>0 (0.0%); </a:t>
            </a:r>
            <a:r>
              <a:rPr lang="en-US" sz="1400" kern="0" dirty="0">
                <a:solidFill>
                  <a:srgbClr val="000000"/>
                </a:solidFill>
              </a:rPr>
              <a:t>USCGA = </a:t>
            </a:r>
            <a:r>
              <a:rPr lang="en-US" sz="1400" kern="0" dirty="0" smtClean="0">
                <a:solidFill>
                  <a:srgbClr val="000000"/>
                </a:solidFill>
              </a:rPr>
              <a:t>0 (0.0%); </a:t>
            </a:r>
            <a:endParaRPr lang="en-US" sz="1400" kern="0" dirty="0">
              <a:solidFill>
                <a:srgbClr val="000000"/>
              </a:solidFill>
            </a:endParaRPr>
          </a:p>
          <a:p>
            <a:pPr marL="406400" lvl="1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000000"/>
                </a:solidFill>
              </a:rPr>
              <a:t>USMMA </a:t>
            </a:r>
            <a:r>
              <a:rPr lang="en-US" sz="1400" kern="0" dirty="0" smtClean="0">
                <a:solidFill>
                  <a:srgbClr val="000000"/>
                </a:solidFill>
              </a:rPr>
              <a:t>= 0 (0.0%)</a:t>
            </a:r>
            <a:endParaRPr lang="en-US" sz="1400" kern="0" dirty="0">
              <a:solidFill>
                <a:srgbClr val="000000"/>
              </a:solidFill>
            </a:endParaRPr>
          </a:p>
          <a:p>
            <a:r>
              <a:rPr lang="en-US" sz="1800" kern="0" dirty="0" smtClean="0">
                <a:solidFill>
                  <a:srgbClr val="000000"/>
                </a:solidFill>
              </a:rPr>
              <a:t>School (by choice)</a:t>
            </a:r>
          </a:p>
          <a:p>
            <a:pPr lvl="1"/>
            <a:r>
              <a:rPr lang="en-US" sz="1400" kern="0" dirty="0" smtClean="0">
                <a:solidFill>
                  <a:srgbClr val="000000"/>
                </a:solidFill>
              </a:rPr>
              <a:t>NM </a:t>
            </a:r>
            <a:r>
              <a:rPr lang="en-US" sz="1400" kern="0" dirty="0">
                <a:solidFill>
                  <a:srgbClr val="000000"/>
                </a:solidFill>
              </a:rPr>
              <a:t>Military Inst = </a:t>
            </a:r>
            <a:r>
              <a:rPr lang="en-US" sz="1400" kern="0" dirty="0" smtClean="0">
                <a:solidFill>
                  <a:srgbClr val="000000"/>
                </a:solidFill>
              </a:rPr>
              <a:t>4     Northwest </a:t>
            </a:r>
            <a:r>
              <a:rPr lang="en-US" sz="1400" kern="0" dirty="0">
                <a:solidFill>
                  <a:srgbClr val="000000"/>
                </a:solidFill>
              </a:rPr>
              <a:t>Prep = </a:t>
            </a:r>
            <a:r>
              <a:rPr lang="en-US" sz="1400" kern="0" dirty="0" smtClean="0">
                <a:solidFill>
                  <a:srgbClr val="000000"/>
                </a:solidFill>
              </a:rPr>
              <a:t>43</a:t>
            </a:r>
          </a:p>
          <a:p>
            <a:pPr lvl="1"/>
            <a:r>
              <a:rPr lang="en-US" sz="1400" kern="0" dirty="0" smtClean="0">
                <a:solidFill>
                  <a:srgbClr val="000000"/>
                </a:solidFill>
              </a:rPr>
              <a:t>Randolph-Macon = 9    Marion = 11</a:t>
            </a:r>
          </a:p>
          <a:p>
            <a:pPr lvl="1"/>
            <a:r>
              <a:rPr lang="en-US" sz="1400" kern="0" dirty="0" smtClean="0">
                <a:solidFill>
                  <a:srgbClr val="000000"/>
                </a:solidFill>
              </a:rPr>
              <a:t>Georgia Military = 5</a:t>
            </a:r>
            <a:endParaRPr lang="en-US" sz="1400" kern="0" dirty="0">
              <a:solidFill>
                <a:srgbClr val="FF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33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463040"/>
            <a:ext cx="8503920" cy="4937760"/>
          </a:xfrm>
        </p:spPr>
        <p:txBody>
          <a:bodyPr/>
          <a:lstStyle/>
          <a:p>
            <a:r>
              <a:rPr lang="en-US" dirty="0" smtClean="0"/>
              <a:t>Total Force Recruiting Integration</a:t>
            </a:r>
          </a:p>
          <a:p>
            <a:pPr lvl="1"/>
            <a:r>
              <a:rPr lang="en-US" dirty="0" smtClean="0"/>
              <a:t>Capture talent by offering comprehensive Air Force accession opportunities to prospects</a:t>
            </a:r>
          </a:p>
          <a:p>
            <a:pPr lvl="1"/>
            <a:r>
              <a:rPr lang="en-US" dirty="0" smtClean="0"/>
              <a:t>Aligns AF efforts to integrate (AD/AFRC/ANG/Civilian Service)</a:t>
            </a:r>
          </a:p>
          <a:p>
            <a:pPr lvl="1"/>
            <a:r>
              <a:rPr lang="en-US" dirty="0" smtClean="0"/>
              <a:t>Capitalize on fielded resources – manpower, knowledge, $$$ </a:t>
            </a:r>
          </a:p>
          <a:p>
            <a:pPr lvl="1"/>
            <a:r>
              <a:rPr lang="en-US" dirty="0" smtClean="0"/>
              <a:t>De-confliction &amp; consistency for messaging, events, &amp; coverage </a:t>
            </a:r>
          </a:p>
          <a:p>
            <a:pPr lvl="1"/>
            <a:r>
              <a:rPr lang="en-US" dirty="0" smtClean="0"/>
              <a:t>Integration into the RIGHT events as well as OPPORTUNE events</a:t>
            </a:r>
          </a:p>
          <a:p>
            <a:r>
              <a:rPr lang="en-US" u="sng" dirty="0">
                <a:solidFill>
                  <a:schemeClr val="accent6"/>
                </a:solidFill>
              </a:rPr>
              <a:t>Increase the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diversity of the qualified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candidate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pool</a:t>
            </a:r>
            <a:r>
              <a:rPr lang="en-US" dirty="0"/>
              <a:t> for USAFA selections </a:t>
            </a:r>
          </a:p>
          <a:p>
            <a:pPr lvl="1"/>
            <a:r>
              <a:rPr lang="en-US" dirty="0"/>
              <a:t>Accomplished through relationships…with applicants, influencers, AFRS, AFROTC Gold Bars, congressional district offices and Admissions Liaison Officers (ALO)</a:t>
            </a:r>
          </a:p>
          <a:p>
            <a:pPr lvl="1"/>
            <a:r>
              <a:rPr lang="en-US" dirty="0" smtClean="0"/>
              <a:t>Admissions </a:t>
            </a:r>
            <a:r>
              <a:rPr lang="en-US" dirty="0"/>
              <a:t>Advisors play a vital role in making this reality</a:t>
            </a:r>
            <a:endParaRPr lang="en-US" sz="1200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9014" y="182880"/>
            <a:ext cx="7170666" cy="1097280"/>
          </a:xfrm>
        </p:spPr>
        <p:txBody>
          <a:bodyPr/>
          <a:lstStyle/>
          <a:p>
            <a:r>
              <a:rPr lang="en-US" dirty="0" smtClean="0"/>
              <a:t>Total Force Recruiting Strategic Intent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60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2137" y="1337436"/>
            <a:ext cx="8751863" cy="5148776"/>
          </a:xfrm>
        </p:spPr>
        <p:txBody>
          <a:bodyPr/>
          <a:lstStyle/>
          <a:p>
            <a:r>
              <a:rPr lang="en-US" u="sng" dirty="0" smtClean="0"/>
              <a:t>Prior USAFA Recruiting Approach: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15 Admissions Advisors (First Year </a:t>
            </a:r>
            <a:r>
              <a:rPr lang="en-US" dirty="0" err="1" smtClean="0"/>
              <a:t>Lts</a:t>
            </a:r>
            <a:r>
              <a:rPr lang="en-US" dirty="0" smtClean="0"/>
              <a:t> (FYLs)) - recent USAFA graduates stationed </a:t>
            </a:r>
            <a:r>
              <a:rPr lang="en-US" dirty="0"/>
              <a:t>at </a:t>
            </a:r>
            <a:r>
              <a:rPr lang="en-US" dirty="0" smtClean="0"/>
              <a:t>USAFA for 10-12 month assignment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g</a:t>
            </a:r>
            <a:r>
              <a:rPr lang="en-US" dirty="0" smtClean="0"/>
              <a:t>eographic </a:t>
            </a:r>
            <a:r>
              <a:rPr lang="en-US" dirty="0"/>
              <a:t>r</a:t>
            </a:r>
            <a:r>
              <a:rPr lang="en-US" dirty="0" smtClean="0"/>
              <a:t>egions covered from USAFA</a:t>
            </a:r>
          </a:p>
          <a:p>
            <a:pPr lvl="1"/>
            <a:r>
              <a:rPr lang="en-US" dirty="0" smtClean="0"/>
              <a:t>TDYs to conduct outreach</a:t>
            </a:r>
          </a:p>
          <a:p>
            <a:pPr lvl="2"/>
            <a:r>
              <a:rPr lang="en-US" dirty="0" smtClean="0"/>
              <a:t>Weeks of planning for average 3-5 day outreach</a:t>
            </a:r>
          </a:p>
          <a:p>
            <a:pPr lvl="2"/>
            <a:r>
              <a:rPr lang="en-US" dirty="0" smtClean="0"/>
              <a:t>Data-driven for planning and execution</a:t>
            </a:r>
            <a:endParaRPr lang="en-US" sz="1200" dirty="0" smtClean="0"/>
          </a:p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New USAFA Recruiting Approach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dirty="0" smtClean="0"/>
              <a:t>10 Admissions Advisors (FYLs)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stationed across CONUS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FYLs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USAFA covering local recruiting events</a:t>
            </a:r>
          </a:p>
          <a:p>
            <a:pPr lvl="1"/>
            <a:r>
              <a:rPr lang="en-US" dirty="0" smtClean="0"/>
              <a:t>4 FYLs stationed at USAFA focused on nationwide STEM outreach</a:t>
            </a:r>
          </a:p>
          <a:p>
            <a:pPr lvl="1"/>
            <a:r>
              <a:rPr lang="en-US" dirty="0" smtClean="0"/>
              <a:t>Total Force (TF) Integration (embed w/AFRS Squadrons)</a:t>
            </a:r>
          </a:p>
          <a:p>
            <a:pPr lvl="1"/>
            <a:r>
              <a:rPr lang="en-US" dirty="0" smtClean="0"/>
              <a:t>Ability to build relationships w/communities, schools, influencers</a:t>
            </a:r>
          </a:p>
          <a:p>
            <a:pPr lvl="1"/>
            <a:r>
              <a:rPr lang="en-US" dirty="0" smtClean="0"/>
              <a:t>Continuous outreach: ability to flex, pivot as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Advisor Program Evolution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17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81985" y="1505385"/>
            <a:ext cx="8436308" cy="4780175"/>
          </a:xfrm>
          <a:prstGeom prst="rect">
            <a:avLst/>
          </a:prstGeom>
          <a:blipFill>
            <a:blip r:embed="rId3" cstate="print"/>
            <a:srcRect/>
            <a:stretch>
              <a:fillRect t="-13183"/>
            </a:stretch>
          </a:blipFill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364038" y="83440"/>
            <a:ext cx="797813" cy="910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629" y="1225899"/>
            <a:ext cx="8739021" cy="4005905"/>
          </a:xfrm>
          <a:prstGeom prst="rect">
            <a:avLst/>
          </a:prstGeom>
        </p:spPr>
        <p:txBody>
          <a:bodyPr vert="horz" wrap="square" lIns="0" tIns="126683" rIns="0" bIns="0" rtlCol="0">
            <a:spAutoFit/>
          </a:bodyPr>
          <a:lstStyle/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sz="31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7136" y="4820038"/>
            <a:ext cx="261722" cy="252924"/>
          </a:xfrm>
          <a:custGeom>
            <a:avLst/>
            <a:gdLst/>
            <a:ahLst/>
            <a:cxnLst/>
            <a:rect l="l" t="t" r="r" b="b"/>
            <a:pathLst>
              <a:path w="274320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3297" y="4311043"/>
            <a:ext cx="256842" cy="260435"/>
          </a:xfrm>
          <a:custGeom>
            <a:avLst/>
            <a:gdLst/>
            <a:ahLst/>
            <a:cxnLst/>
            <a:rect l="l" t="t" r="r" b="b"/>
            <a:pathLst>
              <a:path w="274320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6852" y="2829339"/>
            <a:ext cx="308547" cy="241059"/>
          </a:xfrm>
          <a:custGeom>
            <a:avLst/>
            <a:gdLst/>
            <a:ahLst/>
            <a:cxnLst/>
            <a:rect l="l" t="t" r="r" b="b"/>
            <a:pathLst>
              <a:path w="274320" h="262255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86056" y="3179701"/>
            <a:ext cx="230702" cy="253280"/>
          </a:xfrm>
          <a:custGeom>
            <a:avLst/>
            <a:gdLst/>
            <a:ahLst/>
            <a:cxnLst/>
            <a:rect l="l" t="t" r="r" b="b"/>
            <a:pathLst>
              <a:path w="274320" h="262255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8077" y="4134124"/>
            <a:ext cx="245066" cy="252710"/>
          </a:xfrm>
          <a:custGeom>
            <a:avLst/>
            <a:gdLst/>
            <a:ahLst/>
            <a:cxnLst/>
            <a:rect l="l" t="t" r="r" b="b"/>
            <a:pathLst>
              <a:path w="274319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6718" y="2736910"/>
            <a:ext cx="294904" cy="244481"/>
          </a:xfrm>
          <a:custGeom>
            <a:avLst/>
            <a:gdLst/>
            <a:ahLst/>
            <a:cxnLst/>
            <a:rect l="l" t="t" r="r" b="b"/>
            <a:pathLst>
              <a:path w="274320" h="262255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4317" y="4989443"/>
            <a:ext cx="233946" cy="242361"/>
          </a:xfrm>
          <a:custGeom>
            <a:avLst/>
            <a:gdLst/>
            <a:ahLst/>
            <a:cxnLst/>
            <a:rect l="l" t="t" r="r" b="b"/>
            <a:pathLst>
              <a:path w="274320" h="262254">
                <a:moveTo>
                  <a:pt x="0" y="131064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4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8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88206" y="3389604"/>
            <a:ext cx="255672" cy="249199"/>
          </a:xfrm>
          <a:custGeom>
            <a:avLst/>
            <a:gdLst/>
            <a:ahLst/>
            <a:cxnLst/>
            <a:rect l="l" t="t" r="r" b="b"/>
            <a:pathLst>
              <a:path w="274319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41095" y="2709530"/>
            <a:ext cx="267795" cy="271861"/>
          </a:xfrm>
          <a:custGeom>
            <a:avLst/>
            <a:gdLst/>
            <a:ahLst/>
            <a:cxnLst/>
            <a:rect l="l" t="t" r="r" b="b"/>
            <a:pathLst>
              <a:path w="274320" h="262255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74316" y="4123512"/>
            <a:ext cx="233947" cy="246458"/>
          </a:xfrm>
          <a:custGeom>
            <a:avLst/>
            <a:gdLst/>
            <a:ahLst/>
            <a:cxnLst/>
            <a:rect l="l" t="t" r="r" b="b"/>
            <a:pathLst>
              <a:path w="274320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5" name="object 9"/>
          <p:cNvSpPr/>
          <p:nvPr/>
        </p:nvSpPr>
        <p:spPr>
          <a:xfrm>
            <a:off x="1644065" y="4070380"/>
            <a:ext cx="245385" cy="275650"/>
          </a:xfrm>
          <a:custGeom>
            <a:avLst/>
            <a:gdLst/>
            <a:ahLst/>
            <a:cxnLst/>
            <a:rect l="l" t="t" r="r" b="b"/>
            <a:pathLst>
              <a:path w="274319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565913" y="4360103"/>
            <a:ext cx="253427" cy="234518"/>
          </a:xfrm>
          <a:custGeom>
            <a:avLst/>
            <a:gdLst/>
            <a:ahLst/>
            <a:cxnLst/>
            <a:rect l="l" t="t" r="r" b="b"/>
            <a:pathLst>
              <a:path w="274320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1050" dirty="0">
              <a:solidFill>
                <a:srgbClr val="000000"/>
              </a:solidFill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6707585" y="3389357"/>
            <a:ext cx="254227" cy="249446"/>
          </a:xfrm>
          <a:custGeom>
            <a:avLst/>
            <a:gdLst/>
            <a:ahLst/>
            <a:cxnLst/>
            <a:rect l="l" t="t" r="r" b="b"/>
            <a:pathLst>
              <a:path w="274320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934839" y="136753"/>
            <a:ext cx="4934811" cy="82296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r>
              <a:rPr lang="en-US" sz="2700" kern="0" dirty="0"/>
              <a:t>USAFA Admissions Operating Locations (Summer 2019)</a:t>
            </a:r>
          </a:p>
        </p:txBody>
      </p:sp>
      <p:sp>
        <p:nvSpPr>
          <p:cNvPr id="20" name="object 6"/>
          <p:cNvSpPr/>
          <p:nvPr/>
        </p:nvSpPr>
        <p:spPr>
          <a:xfrm>
            <a:off x="6919241" y="5525037"/>
            <a:ext cx="205740" cy="196691"/>
          </a:xfrm>
          <a:custGeom>
            <a:avLst/>
            <a:gdLst/>
            <a:ahLst/>
            <a:cxnLst/>
            <a:rect l="l" t="t" r="r" b="b"/>
            <a:pathLst>
              <a:path w="274320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21" name="object 12"/>
          <p:cNvSpPr/>
          <p:nvPr/>
        </p:nvSpPr>
        <p:spPr>
          <a:xfrm>
            <a:off x="6905988" y="5852185"/>
            <a:ext cx="205740" cy="196691"/>
          </a:xfrm>
          <a:custGeom>
            <a:avLst/>
            <a:gdLst/>
            <a:ahLst/>
            <a:cxnLst/>
            <a:rect l="l" t="t" r="r" b="b"/>
            <a:pathLst>
              <a:path w="274319" h="262254">
                <a:moveTo>
                  <a:pt x="0" y="131063"/>
                </a:moveTo>
                <a:lnTo>
                  <a:pt x="6992" y="89635"/>
                </a:lnTo>
                <a:lnTo>
                  <a:pt x="26462" y="53656"/>
                </a:lnTo>
                <a:lnTo>
                  <a:pt x="56153" y="25286"/>
                </a:lnTo>
                <a:lnTo>
                  <a:pt x="93805" y="6681"/>
                </a:lnTo>
                <a:lnTo>
                  <a:pt x="137160" y="0"/>
                </a:lnTo>
                <a:lnTo>
                  <a:pt x="180514" y="6681"/>
                </a:lnTo>
                <a:lnTo>
                  <a:pt x="218166" y="25286"/>
                </a:lnTo>
                <a:lnTo>
                  <a:pt x="247857" y="53656"/>
                </a:lnTo>
                <a:lnTo>
                  <a:pt x="267327" y="89635"/>
                </a:lnTo>
                <a:lnTo>
                  <a:pt x="274320" y="131063"/>
                </a:lnTo>
                <a:lnTo>
                  <a:pt x="267327" y="172492"/>
                </a:lnTo>
                <a:lnTo>
                  <a:pt x="247857" y="208471"/>
                </a:lnTo>
                <a:lnTo>
                  <a:pt x="218166" y="236841"/>
                </a:lnTo>
                <a:lnTo>
                  <a:pt x="180514" y="255446"/>
                </a:lnTo>
                <a:lnTo>
                  <a:pt x="137160" y="262127"/>
                </a:lnTo>
                <a:lnTo>
                  <a:pt x="93805" y="255446"/>
                </a:lnTo>
                <a:lnTo>
                  <a:pt x="56153" y="236841"/>
                </a:lnTo>
                <a:lnTo>
                  <a:pt x="26462" y="208471"/>
                </a:lnTo>
                <a:lnTo>
                  <a:pt x="6992" y="172492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05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0119" y="5529020"/>
            <a:ext cx="12727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00000"/>
                </a:solidFill>
              </a:rPr>
              <a:t>= RD (Regional Director) Operating Location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0119" y="5826236"/>
            <a:ext cx="12727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00000"/>
                </a:solidFill>
              </a:rPr>
              <a:t>= FYL (RR </a:t>
            </a:r>
            <a:r>
              <a:rPr lang="en-US" sz="750" dirty="0" err="1">
                <a:solidFill>
                  <a:srgbClr val="000000"/>
                </a:solidFill>
              </a:rPr>
              <a:t>Lts</a:t>
            </a:r>
            <a:r>
              <a:rPr lang="en-US" sz="750" dirty="0">
                <a:solidFill>
                  <a:srgbClr val="000000"/>
                </a:solidFill>
              </a:rPr>
              <a:t>) Operating Location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6076" y="6522245"/>
            <a:ext cx="6923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5001">
              <a:spcBef>
                <a:spcPts val="2295"/>
              </a:spcBef>
            </a:pPr>
            <a:r>
              <a:rPr lang="pt-BR" b="1" i="1" dirty="0">
                <a:solidFill>
                  <a:srgbClr val="A7A8A7"/>
                </a:solidFill>
                <a:latin typeface="Trebuchet MS"/>
                <a:cs typeface="Trebuchet MS"/>
              </a:rPr>
              <a:t>I n t e g r i t y  -  S e r v i c e  -  E x c e l l e n c</a:t>
            </a:r>
            <a:r>
              <a:rPr lang="pt-BR" b="1" i="1" spc="-53" dirty="0">
                <a:solidFill>
                  <a:srgbClr val="A7A8A7"/>
                </a:solidFill>
                <a:latin typeface="Trebuchet MS"/>
                <a:cs typeface="Trebuchet MS"/>
              </a:rPr>
              <a:t> </a:t>
            </a:r>
            <a:r>
              <a:rPr lang="pt-BR" b="1" i="1" dirty="0">
                <a:solidFill>
                  <a:srgbClr val="A7A8A7"/>
                </a:solidFill>
                <a:latin typeface="Trebuchet MS"/>
                <a:cs typeface="Trebuchet MS"/>
              </a:rPr>
              <a:t>e</a:t>
            </a:r>
            <a:endParaRPr lang="pt-BR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0124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186C5BC36DC4A80796C0F87CC0AE6" ma:contentTypeVersion="0" ma:contentTypeDescription="Create a new document." ma:contentTypeScope="" ma:versionID="865e74175477fe164506a89f63b002f8">
  <xsd:schema xmlns:xsd="http://www.w3.org/2001/XMLSchema" xmlns:xs="http://www.w3.org/2001/XMLSchema" xmlns:p="http://schemas.microsoft.com/office/2006/metadata/properties" xmlns:ns2="eaf58766-5dcb-4ee1-8ec1-5a793cc7843d" targetNamespace="http://schemas.microsoft.com/office/2006/metadata/properties" ma:root="true" ma:fieldsID="779c4603913568e9c9397644d2472561" ns2:_="">
    <xsd:import namespace="eaf58766-5dcb-4ee1-8ec1-5a793cc7843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8766-5dcb-4ee1-8ec1-5a793cc784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af58766-5dcb-4ee1-8ec1-5a793cc7843d">WCEJU5EYKHRJ-928792659-10</_dlc_DocId>
    <_dlc_DocIdUrl xmlns="eaf58766-5dcb-4ee1-8ec1-5a793cc7843d">
      <Url>https://sharepoint.usafa.edu/hq/CM/_layouts/15/DocIdRedir.aspx?ID=WCEJU5EYKHRJ-928792659-10</Url>
      <Description>WCEJU5EYKHRJ-928792659-10</Description>
    </_dlc_DocIdUrl>
  </documentManagement>
</p:properties>
</file>

<file path=customXml/itemProps1.xml><?xml version="1.0" encoding="utf-8"?>
<ds:datastoreItem xmlns:ds="http://schemas.openxmlformats.org/officeDocument/2006/customXml" ds:itemID="{7898C6F1-02C7-4807-8DB1-44412B5FA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DBD8-066E-4370-8D8F-E646F04FB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f58766-5dcb-4ee1-8ec1-5a793cc78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9268C-AE24-48C1-A30E-54F367D1C1C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A6BADE1-4A4A-48A5-911B-5F6548B33A51}">
  <ds:schemaRefs>
    <ds:schemaRef ds:uri="http://purl.org/dc/elements/1.1/"/>
    <ds:schemaRef ds:uri="http://schemas.microsoft.com/office/2006/metadata/properties"/>
    <ds:schemaRef ds:uri="eaf58766-5dcb-4ee1-8ec1-5a793cc7843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71826</TotalTime>
  <Words>590</Words>
  <Application>Microsoft Office PowerPoint</Application>
  <PresentationFormat>On-screen Show (4:3)</PresentationFormat>
  <Paragraphs>220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4_USAFA Standard</vt:lpstr>
      <vt:lpstr>5_USAFA Standard</vt:lpstr>
      <vt:lpstr>6_USAFA Standard</vt:lpstr>
      <vt:lpstr>PowerPoint Presentation</vt:lpstr>
      <vt:lpstr>SECAF Applicant Pool Goals  USAFAMD6 and AFMD12</vt:lpstr>
      <vt:lpstr>USAFA Class of 2019-2023 Applicant Pool** vs USAF Goals</vt:lpstr>
      <vt:lpstr>USAFA Class of 2023 Acceptances (as of 18 Jul 19)</vt:lpstr>
      <vt:lpstr>AF Prep Acceptances  Class of 2020 (as of 18 Jul 19)</vt:lpstr>
      <vt:lpstr>Falcon Foundation Acceptances Class of 2020 (as of 18 Jul 19)</vt:lpstr>
      <vt:lpstr>Total Force Recruiting Strategic Intent</vt:lpstr>
      <vt:lpstr>Admission Advisor Program Evolution </vt:lpstr>
      <vt:lpstr>PowerPoint Presentation</vt:lpstr>
      <vt:lpstr>PowerPoint Presentation</vt:lpstr>
      <vt:lpstr>PowerPoint Presentation</vt:lpstr>
      <vt:lpstr>PowerPoint Presentation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Topic Title Goes Here  (1 January 2005)</dc:title>
  <dc:creator>USAFA/CCX</dc:creator>
  <cp:lastModifiedBy>Primas Jr, Arthur W Col USAF USAFA/RR</cp:lastModifiedBy>
  <cp:revision>4464</cp:revision>
  <cp:lastPrinted>2019-09-27T15:18:22Z</cp:lastPrinted>
  <dcterms:created xsi:type="dcterms:W3CDTF">2005-08-12T19:45:51Z</dcterms:created>
  <dcterms:modified xsi:type="dcterms:W3CDTF">2019-10-07T22:35:23Z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0x0101002F5186C5BC36DC4A80796C0F87CC0AE6</vt:lpwstr>
  </property>
  <property fmtid="{D5CDD505-2E9C-101B-9397-08002B2CF9AE}" pid="3" name="_dlc_DocIdItemGuid">
    <vt:lpwstr>6ff9f554-ebf1-45c3-aa70-90c8e9be162b</vt:lpwstr>
  </property>
</Properties>
</file>