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  <p:sldMasterId id="2147483654" r:id="rId3"/>
  </p:sldMasterIdLst>
  <p:notesMasterIdLst>
    <p:notesMasterId r:id="rId21"/>
  </p:notesMasterIdLst>
  <p:handoutMasterIdLst>
    <p:handoutMasterId r:id="rId22"/>
  </p:handoutMasterIdLst>
  <p:sldIdLst>
    <p:sldId id="2292" r:id="rId4"/>
    <p:sldId id="1049" r:id="rId5"/>
    <p:sldId id="2240" r:id="rId6"/>
    <p:sldId id="2691" r:id="rId7"/>
    <p:sldId id="2692" r:id="rId8"/>
    <p:sldId id="2693" r:id="rId9"/>
    <p:sldId id="2694" r:id="rId10"/>
    <p:sldId id="2695" r:id="rId11"/>
    <p:sldId id="2699" r:id="rId12"/>
    <p:sldId id="2700" r:id="rId13"/>
    <p:sldId id="2701" r:id="rId14"/>
    <p:sldId id="2702" r:id="rId15"/>
    <p:sldId id="2703" r:id="rId16"/>
    <p:sldId id="2704" r:id="rId17"/>
    <p:sldId id="2705" r:id="rId18"/>
    <p:sldId id="2706" r:id="rId19"/>
    <p:sldId id="2708" r:id="rId2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FF66"/>
    <a:srgbClr val="33CC33"/>
    <a:srgbClr val="FF3300"/>
    <a:srgbClr val="FF9900"/>
    <a:srgbClr val="00FF00"/>
    <a:srgbClr val="FFCC00"/>
    <a:srgbClr val="EAEAE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40" autoAdjust="0"/>
    <p:restoredTop sz="86391" autoAdjust="0"/>
  </p:normalViewPr>
  <p:slideViewPr>
    <p:cSldViewPr>
      <p:cViewPr varScale="1">
        <p:scale>
          <a:sx n="105" d="100"/>
          <a:sy n="105" d="100"/>
        </p:scale>
        <p:origin x="-6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2"/>
    </p:cViewPr>
  </p:sorterViewPr>
  <p:notesViewPr>
    <p:cSldViewPr>
      <p:cViewPr varScale="1">
        <p:scale>
          <a:sx n="79" d="100"/>
          <a:sy n="79" d="100"/>
        </p:scale>
        <p:origin x="-1962" y="-84"/>
      </p:cViewPr>
      <p:guideLst>
        <p:guide orient="horz" pos="2929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28" tIns="46061" rIns="92128" bIns="46061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400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28" tIns="46061" rIns="92128" bIns="46061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6D885EB4-D0A6-4EFF-A886-8B9B90A4516F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400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28" tIns="46061" rIns="92128" bIns="46061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31263"/>
            <a:ext cx="304006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28" tIns="46061" rIns="92128" bIns="46061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6729ADB1-E24F-4CCA-84CB-916D39CB7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00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28" tIns="46061" rIns="92128" bIns="46061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400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28" tIns="46061" rIns="92128" bIns="46061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3D57C130-F6BE-4D06-8577-1A95E420BCCB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28" tIns="46061" rIns="92128" bIns="460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400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28" tIns="46061" rIns="92128" bIns="46061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4006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28" tIns="46061" rIns="92128" bIns="46061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39A064D0-600B-49C2-8B15-2EE347B36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4035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77F7738-3D69-4E14-B0B1-102C6AF3D872}" type="datetime1">
              <a:rPr lang="en-US" smtClean="0"/>
              <a:pPr/>
              <a:t>7/30/2010</a:t>
            </a:fld>
            <a:endParaRPr lang="en-US" smtClean="0"/>
          </a:p>
        </p:txBody>
      </p:sp>
      <p:sp>
        <p:nvSpPr>
          <p:cNvPr id="44036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21633B-1C7B-4AD7-85ED-3C83B11B4F5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4037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4038" name="Header Placeholder 6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 shadeToTitle="1">
        <a:gradFill rotWithShape="0">
          <a:gsLst>
            <a:gs pos="0">
              <a:srgbClr val="000022"/>
            </a:gs>
            <a:gs pos="100000">
              <a:srgbClr val="00004A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666699"/>
              </a:gs>
              <a:gs pos="100000">
                <a:srgbClr val="00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5" name="Picture 5" descr="Wings Logo copy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grayscl/>
            <a:biLevel thresh="50000"/>
          </a:blip>
          <a:srcRect/>
          <a:stretch>
            <a:fillRect/>
          </a:stretch>
        </p:blipFill>
        <p:spPr bwMode="auto">
          <a:xfrm>
            <a:off x="419100" y="0"/>
            <a:ext cx="83058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8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78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51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2A2FD-FB8E-4B71-8C1F-C75073B036A3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C53EC-0830-4646-9A4A-6F2B8E7CE5BA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0CE77-474E-4029-8784-BD651031BDAA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1EC38-0A29-4B81-A3EF-0756CB364DD7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DF269-DD4D-4282-871E-28C6FE31BA36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DFEC7-C8BF-4F9E-A98F-C124F398E51A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95F3F-5FC2-4130-B96E-0768839E4546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13A91-B183-4EAF-9D7B-8A66EDE5C613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BBD36-7F84-4C2F-8F07-4007D38EAC84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17364-AB97-4A89-9416-7D26B0BE287A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F9D1B-0CB8-47A6-AFA7-8337F6A40F3D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 shadeToTitle="1">
        <a:gradFill rotWithShape="0">
          <a:gsLst>
            <a:gs pos="0">
              <a:srgbClr val="000022"/>
            </a:gs>
            <a:gs pos="100000">
              <a:srgbClr val="00004A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666699"/>
              </a:gs>
              <a:gs pos="100000">
                <a:srgbClr val="0000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81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1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51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51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69988" y="1946275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609600"/>
            <a:ext cx="9144000" cy="54514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004A"/>
            </a:gs>
            <a:gs pos="100000">
              <a:srgbClr val="3333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6852" name="Line 4"/>
          <p:cNvSpPr>
            <a:spLocks noChangeShapeType="1"/>
          </p:cNvSpPr>
          <p:nvPr/>
        </p:nvSpPr>
        <p:spPr bwMode="auto">
          <a:xfrm>
            <a:off x="1371600" y="533400"/>
            <a:ext cx="6591300" cy="0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algn="ctr">
              <a:defRPr/>
            </a:pPr>
            <a:endParaRPr lang="en-US"/>
          </a:p>
        </p:txBody>
      </p:sp>
      <p:sp>
        <p:nvSpPr>
          <p:cNvPr id="206853" name="Text Box 5"/>
          <p:cNvSpPr txBox="1">
            <a:spLocks noChangeArrowheads="1"/>
          </p:cNvSpPr>
          <p:nvPr/>
        </p:nvSpPr>
        <p:spPr bwMode="auto">
          <a:xfrm>
            <a:off x="0" y="152400"/>
            <a:ext cx="914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>
                <a:solidFill>
                  <a:srgbClr val="C0C0C0"/>
                </a:solidFill>
                <a:latin typeface="Calisto MT" pitchFamily="18" charset="0"/>
              </a:rPr>
              <a:t>Association of Graduates - USAF Academy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1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50000"/>
        </a:spcAft>
        <a:buClr>
          <a:schemeClr val="tx1"/>
        </a:buClr>
        <a:buSzPct val="75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50000"/>
        </a:spcAft>
        <a:buClr>
          <a:schemeClr val="tx1"/>
        </a:buClr>
        <a:buSzPct val="60000"/>
        <a:buFont typeface="Arial Unicode MS" pitchFamily="34" charset="-128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lr>
          <a:schemeClr val="bg2"/>
        </a:buClr>
        <a:buSzPct val="60000"/>
        <a:buFont typeface="Wingdings" pitchFamily="2" charset="2"/>
        <a:buChar char="t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lr>
          <a:schemeClr val="tx1"/>
        </a:buClr>
        <a:buSzPct val="10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2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09959A46-34F8-4F13-8780-BA8EED16781D}" type="datetime1">
              <a:rPr lang="en-US"/>
              <a:pPr>
                <a:defRPr/>
              </a:pPr>
              <a:t>7/30/2010</a:t>
            </a:fld>
            <a:endParaRPr lang="en-US"/>
          </a:p>
        </p:txBody>
      </p:sp>
      <p:sp>
        <p:nvSpPr>
          <p:cNvPr id="2352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CONFIDENTIAL AND PROPRIETARY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004A"/>
            </a:gs>
            <a:gs pos="100000">
              <a:srgbClr val="3333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0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80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80580" name="Line 4"/>
          <p:cNvSpPr>
            <a:spLocks noChangeShapeType="1"/>
          </p:cNvSpPr>
          <p:nvPr/>
        </p:nvSpPr>
        <p:spPr bwMode="auto">
          <a:xfrm>
            <a:off x="1371600" y="533400"/>
            <a:ext cx="6591300" cy="0"/>
          </a:xfrm>
          <a:prstGeom prst="line">
            <a:avLst/>
          </a:prstGeom>
          <a:noFill/>
          <a:ln w="19050">
            <a:solidFill>
              <a:srgbClr val="B2B2B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algn="ctr">
              <a:defRPr/>
            </a:pPr>
            <a:endParaRPr lang="en-US"/>
          </a:p>
        </p:txBody>
      </p:sp>
      <p:sp>
        <p:nvSpPr>
          <p:cNvPr id="3480581" name="Text Box 5"/>
          <p:cNvSpPr txBox="1">
            <a:spLocks noChangeArrowheads="1"/>
          </p:cNvSpPr>
          <p:nvPr/>
        </p:nvSpPr>
        <p:spPr bwMode="auto">
          <a:xfrm>
            <a:off x="0" y="152400"/>
            <a:ext cx="9144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" b="1">
                <a:solidFill>
                  <a:srgbClr val="C0C0C0"/>
                </a:solidFill>
                <a:latin typeface="Calisto MT" pitchFamily="18" charset="0"/>
              </a:rPr>
              <a:t>Association of Graduates - USAF Academy</a:t>
            </a:r>
          </a:p>
        </p:txBody>
      </p:sp>
      <p:pic>
        <p:nvPicPr>
          <p:cNvPr id="25606" name="Picture 6" descr="AOG Logo 2 - inverse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47663" y="0"/>
            <a:ext cx="1417637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90" r:id="rId2"/>
    <p:sldLayoutId id="2147483689" r:id="rId3"/>
    <p:sldLayoutId id="2147483688" r:id="rId4"/>
    <p:sldLayoutId id="2147483687" r:id="rId5"/>
    <p:sldLayoutId id="2147483686" r:id="rId6"/>
    <p:sldLayoutId id="2147483685" r:id="rId7"/>
    <p:sldLayoutId id="2147483684" r:id="rId8"/>
    <p:sldLayoutId id="2147483683" r:id="rId9"/>
    <p:sldLayoutId id="2147483682" r:id="rId10"/>
    <p:sldLayoutId id="2147483681" r:id="rId11"/>
    <p:sldLayoutId id="2147483680" r:id="rId12"/>
    <p:sldLayoutId id="2147483679" r:id="rId13"/>
    <p:sldLayoutId id="2147483678" r:id="rId14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Ø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Arial Unicode MS" pitchFamily="34" charset="-128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0000"/>
        <a:buFont typeface="Wingdings" pitchFamily="2" charset="2"/>
        <a:buChar char="t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650" name="Rectangle 2"/>
          <p:cNvSpPr>
            <a:spLocks noChangeArrowheads="1"/>
          </p:cNvSpPr>
          <p:nvPr/>
        </p:nvSpPr>
        <p:spPr bwMode="auto">
          <a:xfrm>
            <a:off x="0" y="11430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solidFill>
                  <a:srgbClr val="B8B8B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AOG CEO</a:t>
            </a:r>
            <a:endParaRPr lang="en-US" b="1" dirty="0">
              <a:solidFill>
                <a:srgbClr val="B8B8B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83651" name="Rectangle 3"/>
          <p:cNvSpPr>
            <a:spLocks noChangeArrowheads="1"/>
          </p:cNvSpPr>
          <p:nvPr/>
        </p:nvSpPr>
        <p:spPr bwMode="auto">
          <a:xfrm>
            <a:off x="0" y="2514600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Brief to </a:t>
            </a:r>
          </a:p>
          <a:p>
            <a:pPr algn="ctr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Class Advisory Senate</a:t>
            </a: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  <a:latin typeface="Calisto MT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838200" y="2209800"/>
            <a:ext cx="3886200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Abilene, TX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Albany, NY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Albuquerque, NM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Altus, OK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Anchorage, AK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Austin, TX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Chantilly, VA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Charleston, SC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Denver, CO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762000"/>
          </a:xfrm>
        </p:spPr>
        <p:txBody>
          <a:bodyPr/>
          <a:lstStyle/>
          <a:p>
            <a:r>
              <a:rPr lang="en-US" dirty="0" smtClean="0"/>
              <a:t>Chapters - Results</a:t>
            </a: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>
            <a:off x="0" y="14478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18 New Chapters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800600" y="2209800"/>
            <a:ext cx="3886200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England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Kansas City, MO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Langley, VA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Las Vegas, NV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Oklahoma City, OK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Reno, NV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Richmond, VA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San Diego, CA</a:t>
            </a:r>
          </a:p>
          <a:p>
            <a:pPr marL="971550" lvl="1" indent="-514350">
              <a:spcBef>
                <a:spcPts val="300"/>
              </a:spcBef>
            </a:pPr>
            <a:r>
              <a:rPr lang="en-US" sz="2400" dirty="0" smtClean="0">
                <a:latin typeface="Calisto MT" pitchFamily="18" charset="0"/>
              </a:rPr>
              <a:t>Singapore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228600" y="2895600"/>
            <a:ext cx="43434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California – Lancaster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Delaware - Dover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Florida - East Coast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Florida – Jacksonville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Florida – Orlando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Florida - Tyndall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Kansas - Wichita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Kentucky - Lexington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Kentucky - Louisville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685800"/>
          </a:xfrm>
        </p:spPr>
        <p:txBody>
          <a:bodyPr/>
          <a:lstStyle/>
          <a:p>
            <a:r>
              <a:rPr lang="en-US" dirty="0" smtClean="0"/>
              <a:t>Chapters</a:t>
            </a: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>
            <a:off x="0" y="1295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Results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648200" y="2895600"/>
            <a:ext cx="4343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Louisiana – New Orleans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New York - Buffalo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Ohio – Cleveland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Ohio - Columbus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Oregon - Eugene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Oregon – Portland</a:t>
            </a:r>
          </a:p>
          <a:p>
            <a:pPr marL="971550" lvl="1" indent="-514350">
              <a:spcBef>
                <a:spcPts val="0"/>
              </a:spcBef>
            </a:pPr>
            <a:r>
              <a:rPr lang="en-US" sz="2400" dirty="0" smtClean="0">
                <a:latin typeface="Calisto MT" pitchFamily="18" charset="0"/>
              </a:rPr>
              <a:t>West Virginia - Huntington</a:t>
            </a:r>
          </a:p>
        </p:txBody>
      </p:sp>
      <p:sp>
        <p:nvSpPr>
          <p:cNvPr id="7" name="Title 4"/>
          <p:cNvSpPr txBox="1">
            <a:spLocks/>
          </p:cNvSpPr>
          <p:nvPr/>
        </p:nvSpPr>
        <p:spPr bwMode="auto">
          <a:xfrm>
            <a:off x="0" y="2133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16 in Progress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685800"/>
          </a:xfrm>
        </p:spPr>
        <p:txBody>
          <a:bodyPr/>
          <a:lstStyle/>
          <a:p>
            <a:r>
              <a:rPr lang="en-US" dirty="0" smtClean="0"/>
              <a:t>Alumni Membership</a:t>
            </a:r>
            <a:endParaRPr lang="en-US" dirty="0"/>
          </a:p>
        </p:txBody>
      </p:sp>
      <p:sp>
        <p:nvSpPr>
          <p:cNvPr id="7" name="Title 4"/>
          <p:cNvSpPr txBox="1">
            <a:spLocks/>
          </p:cNvSpPr>
          <p:nvPr/>
        </p:nvSpPr>
        <p:spPr bwMode="auto">
          <a:xfrm>
            <a:off x="1447800" y="1752600"/>
            <a:ext cx="71628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73338" algn="l"/>
              </a:tabLst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Army 	– 100%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73338" algn="l"/>
              </a:tabLst>
              <a:defRPr/>
            </a:pPr>
            <a:r>
              <a:rPr lang="en-US" sz="4400" kern="0" dirty="0" smtClean="0">
                <a:latin typeface="+mj-lt"/>
                <a:ea typeface="+mj-ea"/>
                <a:cs typeface="+mj-cs"/>
              </a:rPr>
              <a:t>Navy 	– Just shy of 85%</a:t>
            </a: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73338" algn="l"/>
              </a:tabLst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Air</a:t>
            </a:r>
            <a:r>
              <a:rPr kumimoji="0" lang="en-US" sz="4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Force 	– 58.3%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685800"/>
          </a:xfrm>
        </p:spPr>
        <p:txBody>
          <a:bodyPr/>
          <a:lstStyle/>
          <a:p>
            <a:r>
              <a:rPr lang="en-US" dirty="0" smtClean="0"/>
              <a:t>AOG Membership Drive</a:t>
            </a:r>
            <a:endParaRPr lang="en-US" dirty="0"/>
          </a:p>
        </p:txBody>
      </p:sp>
      <p:sp>
        <p:nvSpPr>
          <p:cNvPr id="7" name="Title 4"/>
          <p:cNvSpPr txBox="1">
            <a:spLocks/>
          </p:cNvSpPr>
          <p:nvPr/>
        </p:nvSpPr>
        <p:spPr bwMode="auto">
          <a:xfrm>
            <a:off x="0" y="1828800"/>
            <a:ext cx="9144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Target the 16,000 Non-Members</a:t>
            </a:r>
          </a:p>
          <a:p>
            <a:pPr marL="1604963" marR="0" lvl="0" defTabSz="8080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1998663" algn="l"/>
              </a:tabLst>
              <a:defRPr/>
            </a:pPr>
            <a:r>
              <a:rPr lang="en-US" sz="3600" kern="0" dirty="0" smtClean="0">
                <a:latin typeface="+mj-lt"/>
                <a:ea typeface="+mj-ea"/>
                <a:cs typeface="+mj-cs"/>
              </a:rPr>
              <a:t>	Segmented Campaign</a:t>
            </a:r>
          </a:p>
          <a:p>
            <a:pPr marL="1604963" marR="0" lvl="0" defTabSz="808038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1998663" algn="l"/>
              </a:tabLst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New Dues Structure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685800"/>
          </a:xfrm>
        </p:spPr>
        <p:txBody>
          <a:bodyPr/>
          <a:lstStyle/>
          <a:p>
            <a:r>
              <a:rPr lang="en-US" dirty="0" smtClean="0"/>
              <a:t>AOG Membership Drive</a:t>
            </a:r>
            <a:endParaRPr lang="en-US" dirty="0"/>
          </a:p>
        </p:txBody>
      </p:sp>
      <p:sp>
        <p:nvSpPr>
          <p:cNvPr id="7" name="Title 4"/>
          <p:cNvSpPr txBox="1">
            <a:spLocks/>
          </p:cNvSpPr>
          <p:nvPr/>
        </p:nvSpPr>
        <p:spPr bwMode="auto">
          <a:xfrm>
            <a:off x="2438400" y="5410200"/>
            <a:ext cx="464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600" kern="0" baseline="0" dirty="0" smtClean="0">
                <a:latin typeface="+mj-lt"/>
                <a:ea typeface="+mj-ea"/>
                <a:cs typeface="+mj-cs"/>
              </a:rPr>
              <a:t>	Female</a:t>
            </a:r>
            <a:r>
              <a:rPr lang="en-US" sz="3600" kern="0" dirty="0" smtClean="0">
                <a:latin typeface="+mj-lt"/>
                <a:ea typeface="+mj-ea"/>
                <a:cs typeface="+mj-cs"/>
              </a:rPr>
              <a:t> Grads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>
            <a:off x="0" y="16764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Segments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le 4"/>
          <p:cNvSpPr txBox="1">
            <a:spLocks/>
          </p:cNvSpPr>
          <p:nvPr/>
        </p:nvSpPr>
        <p:spPr bwMode="auto">
          <a:xfrm>
            <a:off x="2438400" y="2590800"/>
            <a:ext cx="4191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600" kern="0" dirty="0" smtClean="0">
                <a:latin typeface="+mj-lt"/>
                <a:ea typeface="+mj-ea"/>
                <a:cs typeface="+mj-cs"/>
              </a:rPr>
              <a:t>	Baby Boomers</a:t>
            </a:r>
          </a:p>
        </p:txBody>
      </p:sp>
      <p:sp>
        <p:nvSpPr>
          <p:cNvPr id="8" name="Title 4"/>
          <p:cNvSpPr txBox="1">
            <a:spLocks/>
          </p:cNvSpPr>
          <p:nvPr/>
        </p:nvSpPr>
        <p:spPr bwMode="auto">
          <a:xfrm>
            <a:off x="2438400" y="3352800"/>
            <a:ext cx="4191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	Generation</a:t>
            </a:r>
            <a:r>
              <a:rPr kumimoji="0" lang="en-US" sz="3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 X</a:t>
            </a: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2438400" y="4038600"/>
            <a:ext cx="411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600" kern="0" baseline="0" dirty="0" smtClean="0">
                <a:latin typeface="+mj-lt"/>
                <a:ea typeface="+mj-ea"/>
                <a:cs typeface="+mj-cs"/>
              </a:rPr>
              <a:t>	Generation</a:t>
            </a:r>
            <a:r>
              <a:rPr lang="en-US" sz="3600" kern="0" dirty="0" smtClean="0">
                <a:latin typeface="+mj-lt"/>
                <a:ea typeface="+mj-ea"/>
                <a:cs typeface="+mj-cs"/>
              </a:rPr>
              <a:t> Y</a:t>
            </a:r>
          </a:p>
        </p:txBody>
      </p:sp>
      <p:sp>
        <p:nvSpPr>
          <p:cNvPr id="10" name="Title 4"/>
          <p:cNvSpPr txBox="1">
            <a:spLocks/>
          </p:cNvSpPr>
          <p:nvPr/>
        </p:nvSpPr>
        <p:spPr bwMode="auto">
          <a:xfrm>
            <a:off x="2438400" y="4724400"/>
            <a:ext cx="472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	General</a:t>
            </a:r>
            <a:r>
              <a:rPr kumimoji="0" lang="en-US" sz="3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 Officers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685800"/>
          </a:xfrm>
        </p:spPr>
        <p:txBody>
          <a:bodyPr/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New Dues Structure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4800" y="1752600"/>
            <a:ext cx="8382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sng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Tiered Life Membership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1" i="0" u="sng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b="1" dirty="0" smtClean="0" bmk="OLE_LINK2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				</a:t>
            </a:r>
            <a:r>
              <a:rPr lang="en-US" sz="2000" b="1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     </a:t>
            </a:r>
            <a:r>
              <a:rPr lang="en-US" sz="2000" u="sng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Old Rate</a:t>
            </a:r>
            <a:r>
              <a:rPr lang="en-US" sz="2000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lang="en-US" sz="2000" u="sng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Through 2010</a:t>
            </a:r>
            <a:endParaRPr kumimoji="0" lang="en-US" sz="2000" b="1" i="0" u="sng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eaLnBrk="0" hangingPunct="0">
              <a:buFont typeface="Arial" pitchFamily="34" charset="0"/>
              <a:buChar char="•"/>
            </a:pPr>
            <a: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New Graduates to less than 15 years     $700              $700</a:t>
            </a:r>
            <a:b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en-US" sz="2000" b="0" i="0" u="none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eaLnBrk="0" hangingPunct="0">
              <a:buFont typeface="Arial" pitchFamily="34" charset="0"/>
              <a:buChar char="•"/>
            </a:pPr>
            <a:r>
              <a:rPr lang="en-US" sz="2000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Graduated 15 years or more	        $700	    $620</a:t>
            </a:r>
            <a:b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en-US" sz="2000" b="0" i="0" u="none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eaLnBrk="0" hangingPunct="0">
              <a:buFont typeface="Arial" pitchFamily="34" charset="0"/>
              <a:buChar char="•"/>
            </a:pPr>
            <a:r>
              <a:rPr lang="en-US" sz="2000" dirty="0" smtClean="0" bmk="OLE_LINK2"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Graduated 25 years or more	        $700              $540</a:t>
            </a:r>
            <a:b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en-US" sz="2000" b="0" i="0" u="none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eaLnBrk="0" hangingPunct="0">
              <a:buFont typeface="Arial" pitchFamily="34" charset="0"/>
              <a:buChar char="•"/>
            </a:pPr>
            <a:r>
              <a:rPr lang="en-US" sz="2000" dirty="0" smtClean="0" bmk="OLE_LINK2"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Graduated 35 years or more	        $700              $460</a:t>
            </a:r>
            <a:b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en-US" sz="2000" b="0" i="0" u="none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eaLnBrk="0" hangingPunct="0">
              <a:buFont typeface="Arial" pitchFamily="34" charset="0"/>
              <a:buChar char="•"/>
            </a:pPr>
            <a:r>
              <a:rPr lang="en-US" sz="2000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Graduated 45 years or more	        $700	    $380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5410200" y="3200400"/>
            <a:ext cx="838200" cy="685800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Multiply 8"/>
          <p:cNvSpPr/>
          <p:nvPr/>
        </p:nvSpPr>
        <p:spPr>
          <a:xfrm>
            <a:off x="5410200" y="3810000"/>
            <a:ext cx="838200" cy="685800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Multiply 9"/>
          <p:cNvSpPr/>
          <p:nvPr/>
        </p:nvSpPr>
        <p:spPr>
          <a:xfrm>
            <a:off x="5410200" y="4419600"/>
            <a:ext cx="838200" cy="685800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Multiply 10"/>
          <p:cNvSpPr/>
          <p:nvPr/>
        </p:nvSpPr>
        <p:spPr>
          <a:xfrm>
            <a:off x="5410200" y="5029200"/>
            <a:ext cx="838200" cy="685800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685800"/>
          </a:xfrm>
        </p:spPr>
        <p:txBody>
          <a:bodyPr/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New Dues Structure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381000" y="1676400"/>
            <a:ext cx="83820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1" i="0" u="sng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Joint Life Membership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1" i="0" u="sng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b="1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					     </a:t>
            </a:r>
            <a:r>
              <a:rPr lang="en-US" sz="2000" u="sng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Old Rate</a:t>
            </a:r>
            <a:r>
              <a:rPr lang="en-US" sz="2000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lang="en-US" sz="2000" u="sng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Through 2010</a:t>
            </a:r>
            <a:endParaRPr kumimoji="0" lang="en-US" sz="2000" b="1" i="0" u="sng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eaLnBrk="0" hangingPunct="0">
              <a:buFont typeface="Arial" pitchFamily="34" charset="0"/>
              <a:buChar char="•"/>
            </a:pPr>
            <a: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New Graduates to less than 15 years    $1400           $1050</a:t>
            </a:r>
            <a:b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en-US" sz="2000" b="0" i="0" u="none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eaLnBrk="0" hangingPunct="0">
              <a:buFont typeface="Arial" pitchFamily="34" charset="0"/>
              <a:buChar char="•"/>
            </a:pPr>
            <a:r>
              <a:rPr lang="en-US" sz="2000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Graduated 15 years or more	        $1400	   $930</a:t>
            </a:r>
            <a:b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en-US" sz="2000" b="0" i="0" u="none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eaLnBrk="0" hangingPunct="0">
              <a:buFont typeface="Arial" pitchFamily="34" charset="0"/>
              <a:buChar char="•"/>
            </a:pPr>
            <a:r>
              <a:rPr lang="en-US" sz="2000" dirty="0" smtClean="0" bmk="OLE_LINK2">
                <a:latin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Graduated 25 years or more	        $1400           $810</a:t>
            </a:r>
            <a:b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en-US" sz="2000" b="0" i="0" u="none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 eaLnBrk="0" hangingPunct="0">
              <a:buFont typeface="Arial" pitchFamily="34" charset="0"/>
              <a:buChar char="•"/>
            </a:pPr>
            <a:r>
              <a:rPr lang="en-US" sz="2000" dirty="0" smtClean="0" bmk="OLE_LINK2"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Graduated 30 years or more	        $1400           $690</a:t>
            </a:r>
            <a:br>
              <a:rPr kumimoji="0" lang="en-US" sz="2000" b="0" i="0" u="none" strike="noStrike" cap="none" normalizeH="0" baseline="0" dirty="0" smtClean="0" bmk="OLE_LINK2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en-US" sz="2000" b="0" i="0" u="none" strike="noStrike" cap="none" normalizeH="0" baseline="0" dirty="0" smtClean="0" bmk="OLE_LINK2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33600" y="5715000"/>
            <a:ext cx="45608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 bmk="OLE_LINK2">
                <a:latin typeface="Arial" pitchFamily="34" charset="0"/>
                <a:ea typeface="Calibri" pitchFamily="34" charset="0"/>
                <a:cs typeface="Arial" pitchFamily="34" charset="0"/>
              </a:rPr>
              <a:t>50% Off for Graduate Spouse!</a:t>
            </a:r>
            <a:endParaRPr lang="en-US" sz="2400" dirty="0"/>
          </a:p>
        </p:txBody>
      </p:sp>
      <p:sp>
        <p:nvSpPr>
          <p:cNvPr id="14" name="Multiply 13"/>
          <p:cNvSpPr/>
          <p:nvPr/>
        </p:nvSpPr>
        <p:spPr>
          <a:xfrm>
            <a:off x="5562600" y="4343400"/>
            <a:ext cx="838200" cy="685800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Multiply 14"/>
          <p:cNvSpPr/>
          <p:nvPr/>
        </p:nvSpPr>
        <p:spPr>
          <a:xfrm>
            <a:off x="5562600" y="3733800"/>
            <a:ext cx="838200" cy="685800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Multiply 15"/>
          <p:cNvSpPr/>
          <p:nvPr/>
        </p:nvSpPr>
        <p:spPr>
          <a:xfrm>
            <a:off x="5562600" y="3124200"/>
            <a:ext cx="838200" cy="685800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Multiply 16"/>
          <p:cNvSpPr/>
          <p:nvPr/>
        </p:nvSpPr>
        <p:spPr>
          <a:xfrm>
            <a:off x="5562600" y="2514600"/>
            <a:ext cx="838200" cy="685800"/>
          </a:xfrm>
          <a:prstGeom prst="mathMultiply">
            <a:avLst/>
          </a:prstGeom>
          <a:solidFill>
            <a:srgbClr val="FF0000">
              <a:alpha val="5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/>
          <p:cNvSpPr txBox="1">
            <a:spLocks/>
          </p:cNvSpPr>
          <p:nvPr/>
        </p:nvSpPr>
        <p:spPr bwMode="auto">
          <a:xfrm>
            <a:off x="152400" y="609600"/>
            <a:ext cx="899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C0C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Future Opportunities</a:t>
            </a:r>
          </a:p>
        </p:txBody>
      </p:sp>
      <p:sp>
        <p:nvSpPr>
          <p:cNvPr id="3" name="Title 4"/>
          <p:cNvSpPr txBox="1">
            <a:spLocks/>
          </p:cNvSpPr>
          <p:nvPr/>
        </p:nvSpPr>
        <p:spPr bwMode="auto">
          <a:xfrm>
            <a:off x="2209800" y="1828800"/>
            <a:ext cx="533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742950" marR="0" lvl="0" indent="-74295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>
                <a:latin typeface="+mj-lt"/>
                <a:ea typeface="+mj-ea"/>
                <a:cs typeface="+mj-cs"/>
              </a:rPr>
              <a:t>Expanding the Base</a:t>
            </a:r>
            <a:r>
              <a:rPr lang="en-US" sz="2800" kern="0" dirty="0" smtClean="0">
                <a:latin typeface="+mj-lt"/>
                <a:ea typeface="+mj-ea"/>
                <a:cs typeface="+mj-cs"/>
              </a:rPr>
              <a:t/>
            </a:r>
            <a:br>
              <a:rPr lang="en-US" sz="2800" kern="0" dirty="0" smtClean="0">
                <a:latin typeface="+mj-lt"/>
                <a:ea typeface="+mj-ea"/>
                <a:cs typeface="+mj-cs"/>
              </a:rPr>
            </a:br>
            <a:r>
              <a:rPr lang="en-US" sz="2800" kern="0" dirty="0" smtClean="0">
                <a:latin typeface="+mj-lt"/>
                <a:ea typeface="+mj-ea"/>
                <a:cs typeface="+mj-cs"/>
              </a:rPr>
              <a:t>	a) Falcon Alliance</a:t>
            </a:r>
            <a:br>
              <a:rPr lang="en-US" sz="2800" kern="0" dirty="0" smtClean="0">
                <a:latin typeface="+mj-lt"/>
                <a:ea typeface="+mj-ea"/>
                <a:cs typeface="+mj-cs"/>
              </a:rPr>
            </a:br>
            <a:r>
              <a:rPr lang="en-US" sz="2800" kern="0" dirty="0" smtClean="0">
                <a:latin typeface="+mj-lt"/>
                <a:ea typeface="+mj-ea"/>
                <a:cs typeface="+mj-cs"/>
              </a:rPr>
              <a:t>	b) Air Force</a:t>
            </a:r>
          </a:p>
          <a:p>
            <a:pPr marL="742950" marR="0" lvl="0" indent="-74295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sz="2800" kern="0" dirty="0" smtClean="0">
              <a:latin typeface="+mj-lt"/>
              <a:ea typeface="+mj-ea"/>
              <a:cs typeface="+mj-cs"/>
            </a:endParaRPr>
          </a:p>
          <a:p>
            <a:pPr marL="742950" marR="0" lvl="0" indent="-74295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>
                <a:latin typeface="+mj-lt"/>
                <a:ea typeface="+mj-ea"/>
                <a:cs typeface="+mj-cs"/>
              </a:rPr>
              <a:t>Government Contracts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Academy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Women</a:t>
            </a:r>
            <a:b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Focus on the Family</a:t>
            </a:r>
          </a:p>
          <a:p>
            <a:pPr marL="742950" marR="0" lvl="0" indent="-74295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n-US" sz="28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742950" marR="0" lvl="0" indent="-74295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>
                <a:latin typeface="+mj-lt"/>
                <a:ea typeface="+mj-ea"/>
                <a:cs typeface="+mj-cs"/>
              </a:rPr>
              <a:t>Corporate Sponsorships</a:t>
            </a:r>
            <a:r>
              <a:rPr lang="en-US" sz="2800" kern="0" baseline="0" dirty="0" smtClean="0">
                <a:latin typeface="+mj-lt"/>
                <a:ea typeface="+mj-ea"/>
                <a:cs typeface="+mj-cs"/>
              </a:rPr>
              <a:t/>
            </a:r>
            <a:br>
              <a:rPr lang="en-US" sz="2800" kern="0" baseline="0" dirty="0" smtClean="0">
                <a:latin typeface="+mj-lt"/>
                <a:ea typeface="+mj-ea"/>
                <a:cs typeface="+mj-cs"/>
              </a:rPr>
            </a:br>
            <a:r>
              <a:rPr lang="en-US" sz="2800" kern="0" baseline="0" dirty="0" smtClean="0">
                <a:latin typeface="+mj-lt"/>
                <a:ea typeface="+mj-ea"/>
                <a:cs typeface="+mj-cs"/>
              </a:rPr>
              <a:t>Boeing/Lockheed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0226" name="Rectangle 2"/>
          <p:cNvSpPr>
            <a:spLocks noChangeArrowheads="1"/>
          </p:cNvSpPr>
          <p:nvPr/>
        </p:nvSpPr>
        <p:spPr bwMode="auto">
          <a:xfrm>
            <a:off x="762000" y="1066800"/>
            <a:ext cx="78486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Gen. David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Petraeus</a:t>
            </a:r>
            <a:r>
              <a:rPr lang="en-US" sz="36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, USMA ’74</a:t>
            </a:r>
            <a:r>
              <a:rPr lang="en-US" sz="3200" b="1" dirty="0" smtClean="0">
                <a:solidFill>
                  <a:srgbClr val="B8B8B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/>
            </a:r>
            <a:br>
              <a:rPr lang="en-US" sz="3200" b="1" dirty="0" smtClean="0">
                <a:solidFill>
                  <a:srgbClr val="B8B8B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</a:br>
            <a:endParaRPr lang="en-US" sz="32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Calisto MT" pitchFamily="18" charset="0"/>
            </a:endParaRPr>
          </a:p>
          <a:p>
            <a:pPr marL="1371600" indent="-457200">
              <a:buAutoNum type="arabicPeriod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 Evaluate Yourself</a:t>
            </a:r>
            <a:b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</a:br>
            <a:endParaRPr lang="en-US" sz="32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Calisto MT" pitchFamily="18" charset="0"/>
            </a:endParaRPr>
          </a:p>
          <a:p>
            <a:pPr marL="1371600" indent="-457200">
              <a:buAutoNum type="arabicPeriod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  Be Brutally Honest</a:t>
            </a:r>
            <a:b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 “You Can’t Put Lipstick on Pigs”</a:t>
            </a:r>
            <a:b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</a:br>
            <a:endParaRPr lang="en-US" sz="32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Calisto MT" pitchFamily="18" charset="0"/>
            </a:endParaRPr>
          </a:p>
          <a:p>
            <a:pPr marL="1371600" indent="-457200">
              <a:buAutoNum type="arabicPeriod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Calisto MT" pitchFamily="18" charset="0"/>
              </a:rPr>
              <a:t> Learn and Adapt</a:t>
            </a:r>
          </a:p>
          <a:p>
            <a:pPr algn="ctr">
              <a:defRPr/>
            </a:pPr>
            <a:endParaRPr lang="en-US" sz="6000" b="1" dirty="0">
              <a:solidFill>
                <a:srgbClr val="B8B8B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152400" y="1981200"/>
            <a:ext cx="8686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</a:rPr>
              <a:t>Two Conclusions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Applying The Process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04800" y="3124200"/>
            <a:ext cx="86868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065338" lvl="1" indent="-514350">
              <a:spcBef>
                <a:spcPct val="50000"/>
              </a:spcBef>
              <a:buAutoNum type="arabicPeriod"/>
            </a:pPr>
            <a:r>
              <a:rPr lang="en-US" sz="3200" dirty="0" smtClean="0">
                <a:latin typeface="Calisto MT" pitchFamily="18" charset="0"/>
              </a:rPr>
              <a:t>AOG Needs To Change</a:t>
            </a:r>
          </a:p>
          <a:p>
            <a:pPr marL="2065338" lvl="1" indent="-514350">
              <a:spcBef>
                <a:spcPct val="50000"/>
              </a:spcBef>
              <a:buAutoNum type="arabicPeriod"/>
            </a:pPr>
            <a:r>
              <a:rPr lang="en-US" sz="3200" dirty="0" smtClean="0">
                <a:latin typeface="Calisto MT" pitchFamily="18" charset="0"/>
              </a:rPr>
              <a:t>Larger Institutional Issues</a:t>
            </a:r>
            <a:br>
              <a:rPr lang="en-US" sz="3200" dirty="0" smtClean="0">
                <a:latin typeface="Calisto MT" pitchFamily="18" charset="0"/>
              </a:rPr>
            </a:br>
            <a:r>
              <a:rPr lang="en-US" sz="3200" dirty="0" smtClean="0">
                <a:latin typeface="Calisto MT" pitchFamily="18" charset="0"/>
              </a:rPr>
              <a:t>(Can’t be solved by the AOG alone)</a:t>
            </a:r>
          </a:p>
          <a:p>
            <a:pPr lvl="1">
              <a:spcBef>
                <a:spcPct val="50000"/>
              </a:spcBef>
            </a:pPr>
            <a:endParaRPr lang="en-US" sz="3200" dirty="0" smtClean="0">
              <a:latin typeface="Calisto MT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228600" y="2286000"/>
            <a:ext cx="868680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71550" lvl="1" indent="-514350">
              <a:spcBef>
                <a:spcPct val="50000"/>
              </a:spcBef>
              <a:buAutoNum type="arabicPeriod"/>
            </a:pPr>
            <a:r>
              <a:rPr lang="en-US" sz="3200" dirty="0" smtClean="0">
                <a:latin typeface="Calisto MT" pitchFamily="18" charset="0"/>
              </a:rPr>
              <a:t>Lack of Connection and Loyalty to the Academy</a:t>
            </a:r>
          </a:p>
          <a:p>
            <a:pPr marL="971550" lvl="1" indent="-514350">
              <a:spcBef>
                <a:spcPct val="50000"/>
              </a:spcBef>
              <a:buAutoNum type="arabicPeriod"/>
            </a:pPr>
            <a:r>
              <a:rPr lang="en-US" sz="3200" dirty="0" smtClean="0">
                <a:latin typeface="Calisto MT" pitchFamily="18" charset="0"/>
              </a:rPr>
              <a:t>Lack of Cohesion and Loyalty between Grads</a:t>
            </a:r>
          </a:p>
          <a:p>
            <a:pPr marL="971550" lvl="1" indent="-514350">
              <a:spcBef>
                <a:spcPct val="50000"/>
              </a:spcBef>
              <a:buAutoNum type="arabicPeriod"/>
            </a:pPr>
            <a:endParaRPr lang="en-US" sz="3200" dirty="0" smtClean="0">
              <a:latin typeface="Calisto MT" pitchFamily="18" charset="0"/>
            </a:endParaRPr>
          </a:p>
          <a:p>
            <a:pPr marL="971550" lvl="1" indent="-514350">
              <a:spcBef>
                <a:spcPct val="50000"/>
              </a:spcBef>
            </a:pPr>
            <a:r>
              <a:rPr lang="en-US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</a:rPr>
              <a:t>NOTE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</a:rPr>
              <a:t>:</a:t>
            </a:r>
            <a:r>
              <a:rPr lang="en-US" sz="2400" dirty="0" smtClean="0">
                <a:latin typeface="Calisto MT" pitchFamily="18" charset="0"/>
              </a:rPr>
              <a:t> In comparison with our sister service academies.</a:t>
            </a:r>
          </a:p>
          <a:p>
            <a:pPr lvl="1">
              <a:spcBef>
                <a:spcPct val="50000"/>
              </a:spcBef>
            </a:pPr>
            <a:endParaRPr lang="en-US" sz="3200" dirty="0" smtClean="0">
              <a:latin typeface="Calisto MT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Issues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7086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71550" lvl="1" indent="-514350">
              <a:spcBef>
                <a:spcPct val="50000"/>
              </a:spcBef>
              <a:buAutoNum type="arabicPeriod"/>
            </a:pPr>
            <a:r>
              <a:rPr lang="en-US" sz="4000" dirty="0" smtClean="0">
                <a:latin typeface="Calisto MT" pitchFamily="18" charset="0"/>
              </a:rPr>
              <a:t>Organizational Structure</a:t>
            </a:r>
          </a:p>
          <a:p>
            <a:pPr marL="971550" lvl="1" indent="-514350">
              <a:spcBef>
                <a:spcPct val="50000"/>
              </a:spcBef>
              <a:buAutoNum type="arabicPeriod"/>
            </a:pPr>
            <a:r>
              <a:rPr lang="en-US" sz="4000" dirty="0" smtClean="0">
                <a:latin typeface="Calisto MT" pitchFamily="18" charset="0"/>
              </a:rPr>
              <a:t>Current Programs</a:t>
            </a:r>
          </a:p>
          <a:p>
            <a:pPr marL="971550" lvl="1" indent="-514350">
              <a:spcBef>
                <a:spcPct val="50000"/>
              </a:spcBef>
              <a:buAutoNum type="arabicPeriod"/>
            </a:pPr>
            <a:r>
              <a:rPr lang="en-US" sz="4000" dirty="0" smtClean="0">
                <a:latin typeface="Calisto MT" pitchFamily="18" charset="0"/>
              </a:rPr>
              <a:t>Future Opportunities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AOG Changes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914400" y="1981200"/>
            <a:ext cx="34290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28750" lvl="1" indent="-514350">
              <a:spcBef>
                <a:spcPct val="50000"/>
              </a:spcBef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</a:rPr>
              <a:t>NAVY</a:t>
            </a:r>
          </a:p>
          <a:p>
            <a:pPr marL="576263" lvl="1" indent="-514350">
              <a:spcBef>
                <a:spcPct val="50000"/>
              </a:spcBef>
              <a:tabLst>
                <a:tab pos="1371600" algn="r"/>
                <a:tab pos="1541463" algn="l"/>
              </a:tabLst>
            </a:pPr>
            <a:r>
              <a:rPr lang="en-US" sz="2400" dirty="0" smtClean="0">
                <a:latin typeface="Calisto MT" pitchFamily="18" charset="0"/>
              </a:rPr>
              <a:t>		52,000	Grads</a:t>
            </a:r>
          </a:p>
          <a:p>
            <a:pPr marL="576263" lvl="1" indent="-514350">
              <a:spcBef>
                <a:spcPct val="50000"/>
              </a:spcBef>
              <a:tabLst>
                <a:tab pos="1371600" algn="r"/>
                <a:tab pos="1541463" algn="l"/>
              </a:tabLst>
            </a:pPr>
            <a:r>
              <a:rPr lang="en-US" sz="2400" dirty="0" smtClean="0">
                <a:latin typeface="Calisto MT" pitchFamily="18" charset="0"/>
              </a:rPr>
              <a:t>		100	Chapters</a:t>
            </a:r>
          </a:p>
          <a:p>
            <a:pPr marL="576263" lvl="1" indent="-514350">
              <a:spcBef>
                <a:spcPct val="50000"/>
              </a:spcBef>
              <a:tabLst>
                <a:tab pos="1371600" algn="r"/>
                <a:tab pos="1541463" algn="l"/>
              </a:tabLst>
            </a:pPr>
            <a:r>
              <a:rPr lang="en-US" sz="2400" dirty="0" smtClean="0">
                <a:latin typeface="Calisto MT" pitchFamily="18" charset="0"/>
              </a:rPr>
              <a:t>		77	Class Clubs</a:t>
            </a:r>
            <a:br>
              <a:rPr lang="en-US" sz="2400" dirty="0" smtClean="0">
                <a:latin typeface="Calisto MT" pitchFamily="18" charset="0"/>
              </a:rPr>
            </a:br>
            <a:r>
              <a:rPr lang="en-US" sz="2400" dirty="0" smtClean="0">
                <a:latin typeface="Calisto MT" pitchFamily="18" charset="0"/>
              </a:rPr>
              <a:t>_________________</a:t>
            </a:r>
          </a:p>
          <a:p>
            <a:pPr marL="576263" lvl="1" indent="-514350">
              <a:spcBef>
                <a:spcPct val="50000"/>
              </a:spcBef>
              <a:tabLst>
                <a:tab pos="1371600" algn="r"/>
                <a:tab pos="1541463" algn="l"/>
              </a:tabLst>
            </a:pPr>
            <a:r>
              <a:rPr lang="en-US" sz="2400" dirty="0" smtClean="0">
                <a:latin typeface="Calisto MT" pitchFamily="18" charset="0"/>
              </a:rPr>
              <a:t>	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</a:rPr>
              <a:t>177	Units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Chapters</a:t>
            </a:r>
            <a:endParaRPr lang="en-US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495800" y="1981200"/>
            <a:ext cx="34290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28750" lvl="1" indent="-514350">
              <a:spcBef>
                <a:spcPct val="50000"/>
              </a:spcBef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</a:rPr>
              <a:t>ARMY</a:t>
            </a:r>
          </a:p>
          <a:p>
            <a:pPr marL="576263" lvl="1" indent="-514350">
              <a:spcBef>
                <a:spcPct val="50000"/>
              </a:spcBef>
              <a:tabLst>
                <a:tab pos="1371600" algn="r"/>
                <a:tab pos="1541463" algn="l"/>
              </a:tabLst>
            </a:pPr>
            <a:r>
              <a:rPr lang="en-US" sz="2400" dirty="0" smtClean="0">
                <a:latin typeface="Calisto MT" pitchFamily="18" charset="0"/>
              </a:rPr>
              <a:t>		46,000	Grads</a:t>
            </a:r>
          </a:p>
          <a:p>
            <a:pPr marL="576263" lvl="1" indent="-514350">
              <a:spcBef>
                <a:spcPct val="50000"/>
              </a:spcBef>
              <a:tabLst>
                <a:tab pos="1371600" algn="r"/>
                <a:tab pos="1541463" algn="l"/>
              </a:tabLst>
            </a:pPr>
            <a:r>
              <a:rPr lang="en-US" sz="2400" dirty="0" smtClean="0">
                <a:latin typeface="Calisto MT" pitchFamily="18" charset="0"/>
              </a:rPr>
              <a:t>		120	“Societies”</a:t>
            </a:r>
          </a:p>
          <a:p>
            <a:pPr marL="576263" lvl="1" indent="-514350">
              <a:spcBef>
                <a:spcPct val="50000"/>
              </a:spcBef>
              <a:tabLst>
                <a:tab pos="1371600" algn="r"/>
                <a:tab pos="1541463" algn="l"/>
              </a:tabLst>
            </a:pPr>
            <a:r>
              <a:rPr lang="en-US" sz="2400" dirty="0" smtClean="0">
                <a:latin typeface="Calisto MT" pitchFamily="18" charset="0"/>
              </a:rPr>
              <a:t>		(Name for Chapters)</a:t>
            </a:r>
            <a:br>
              <a:rPr lang="en-US" sz="2400" dirty="0" smtClean="0">
                <a:latin typeface="Calisto MT" pitchFamily="18" charset="0"/>
              </a:rPr>
            </a:br>
            <a:r>
              <a:rPr lang="en-US" sz="2400" dirty="0" smtClean="0">
                <a:latin typeface="Calisto MT" pitchFamily="18" charset="0"/>
              </a:rPr>
              <a:t>_________________</a:t>
            </a:r>
          </a:p>
          <a:p>
            <a:pPr marL="576263" lvl="1" indent="-514350">
              <a:spcBef>
                <a:spcPct val="50000"/>
              </a:spcBef>
              <a:tabLst>
                <a:tab pos="1371600" algn="r"/>
                <a:tab pos="1541463" algn="l"/>
              </a:tabLst>
            </a:pPr>
            <a:r>
              <a:rPr lang="en-US" sz="2400" dirty="0" smtClean="0">
                <a:latin typeface="Calisto MT" pitchFamily="18" charset="0"/>
              </a:rPr>
              <a:t>	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</a:rPr>
              <a:t>120	Units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2209800" y="2286000"/>
            <a:ext cx="41910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71550" lvl="1" indent="-514350" algn="ctr">
              <a:spcBef>
                <a:spcPct val="50000"/>
              </a:spcBef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</a:rPr>
              <a:t>AIR FORCE</a:t>
            </a:r>
          </a:p>
          <a:p>
            <a:pPr marL="971550" lvl="1" indent="-514350" algn="ctr">
              <a:spcBef>
                <a:spcPct val="50000"/>
              </a:spcBef>
            </a:pPr>
            <a:r>
              <a:rPr lang="en-US" sz="3200" dirty="0" smtClean="0">
                <a:latin typeface="Calisto MT" pitchFamily="18" charset="0"/>
              </a:rPr>
              <a:t>42,000 Grads</a:t>
            </a:r>
          </a:p>
          <a:p>
            <a:pPr marL="971550" lvl="1" indent="-514350" algn="ctr">
              <a:spcBef>
                <a:spcPct val="50000"/>
              </a:spcBef>
            </a:pPr>
            <a:r>
              <a:rPr lang="en-US" sz="3200" dirty="0" smtClean="0">
                <a:latin typeface="Calisto MT" pitchFamily="18" charset="0"/>
              </a:rPr>
              <a:t>31 Chapters</a:t>
            </a:r>
          </a:p>
          <a:p>
            <a:pPr marL="971550" lvl="1" indent="-514350" algn="ctr">
              <a:spcBef>
                <a:spcPct val="50000"/>
              </a:spcBef>
            </a:pPr>
            <a:r>
              <a:rPr lang="en-US" sz="3200" dirty="0" smtClean="0">
                <a:latin typeface="Calisto MT" pitchFamily="18" charset="0"/>
              </a:rPr>
              <a:t>(15 March 2010)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1676400" y="2286000"/>
            <a:ext cx="60198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71550" lvl="1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600" dirty="0" smtClean="0">
                <a:latin typeface="Calisto MT" pitchFamily="18" charset="0"/>
              </a:rPr>
              <a:t>Totally Revamped</a:t>
            </a:r>
          </a:p>
          <a:p>
            <a:pPr marL="971550" lvl="1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600" dirty="0" smtClean="0">
                <a:latin typeface="Calisto MT" pitchFamily="18" charset="0"/>
              </a:rPr>
              <a:t>“Loose” Organization</a:t>
            </a:r>
          </a:p>
          <a:p>
            <a:pPr marL="971550" lvl="1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600" dirty="0" smtClean="0">
                <a:latin typeface="Calisto MT" pitchFamily="18" charset="0"/>
              </a:rPr>
              <a:t>Incentivize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4"/>
          <p:cNvSpPr txBox="1">
            <a:spLocks noChangeArrowheads="1"/>
          </p:cNvSpPr>
          <p:nvPr/>
        </p:nvSpPr>
        <p:spPr bwMode="auto">
          <a:xfrm>
            <a:off x="1143000" y="2667000"/>
            <a:ext cx="7239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971550" lvl="1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dirty="0" smtClean="0">
                <a:latin typeface="Calisto MT" pitchFamily="18" charset="0"/>
              </a:rPr>
              <a:t>Direction &amp; Support</a:t>
            </a:r>
          </a:p>
          <a:p>
            <a:pPr marL="971550" lvl="1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dirty="0" smtClean="0">
                <a:latin typeface="Calisto MT" pitchFamily="18" charset="0"/>
              </a:rPr>
              <a:t>Point System</a:t>
            </a:r>
          </a:p>
          <a:p>
            <a:pPr marL="971550" lvl="1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dirty="0" smtClean="0">
                <a:latin typeface="Calisto MT" pitchFamily="18" charset="0"/>
              </a:rPr>
              <a:t>Distinguished Chapter Award</a:t>
            </a:r>
          </a:p>
          <a:p>
            <a:pPr marL="971550" lvl="1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dirty="0" smtClean="0">
                <a:latin typeface="Calisto MT" pitchFamily="18" charset="0"/>
              </a:rPr>
              <a:t>Presidents’ Conference</a:t>
            </a:r>
          </a:p>
          <a:p>
            <a:pPr marL="971550" lvl="1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dirty="0" smtClean="0">
                <a:latin typeface="Calisto MT" pitchFamily="18" charset="0"/>
              </a:rPr>
              <a:t>Goal: 25% Increase – 40 Chapters 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685800"/>
          </a:xfrm>
        </p:spPr>
        <p:txBody>
          <a:bodyPr/>
          <a:lstStyle/>
          <a:p>
            <a:r>
              <a:rPr lang="en-US" dirty="0" smtClean="0"/>
              <a:t>Chapters</a:t>
            </a: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>
            <a:off x="0" y="14478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800" dirty="0" smtClean="0">
                <a:latin typeface="Calisto MT" pitchFamily="18" charset="0"/>
              </a:rPr>
              <a:t>Incentives</a:t>
            </a:r>
            <a:endParaRPr lang="en-US" sz="4800" dirty="0">
              <a:latin typeface="Calisto MT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zure">
  <a:themeElements>
    <a:clrScheme name="1_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1_Azure">
      <a:majorFont>
        <a:latin typeface="Calisto MT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zure">
  <a:themeElements>
    <a:clrScheme name="2_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2_Azure">
      <a:majorFont>
        <a:latin typeface="Calisto MT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2_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21792</TotalTime>
  <Words>262</Words>
  <Application>Microsoft Office PowerPoint</Application>
  <PresentationFormat>On-screen Show (4:3)</PresentationFormat>
  <Paragraphs>127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1_Azure</vt:lpstr>
      <vt:lpstr>Custom Design</vt:lpstr>
      <vt:lpstr>2_Azure</vt:lpstr>
      <vt:lpstr>Slide 1</vt:lpstr>
      <vt:lpstr>Slide 2</vt:lpstr>
      <vt:lpstr>Applying The Process</vt:lpstr>
      <vt:lpstr>Institutional Issues</vt:lpstr>
      <vt:lpstr>AOG Changes</vt:lpstr>
      <vt:lpstr>Chapters</vt:lpstr>
      <vt:lpstr>Chapters</vt:lpstr>
      <vt:lpstr>Chapters</vt:lpstr>
      <vt:lpstr>Chapters</vt:lpstr>
      <vt:lpstr>Chapters - Results</vt:lpstr>
      <vt:lpstr>Chapters</vt:lpstr>
      <vt:lpstr>Alumni Membership</vt:lpstr>
      <vt:lpstr>AOG Membership Drive</vt:lpstr>
      <vt:lpstr>AOG Membership Drive</vt:lpstr>
      <vt:lpstr>New Dues Structure</vt:lpstr>
      <vt:lpstr>New Dues Structure</vt:lpstr>
      <vt:lpstr>Slide 17</vt:lpstr>
    </vt:vector>
  </TitlesOfParts>
  <Company>Association of Graduates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AOG Briefing by Col (Ret) Jim Shaw</dc:title>
  <dc:creator>Leah Burrows</dc:creator>
  <cp:lastModifiedBy>ruth.reichert</cp:lastModifiedBy>
  <cp:revision>961</cp:revision>
  <dcterms:created xsi:type="dcterms:W3CDTF">2001-04-25T21:35:48Z</dcterms:created>
  <dcterms:modified xsi:type="dcterms:W3CDTF">2010-07-30T15:18:14Z</dcterms:modified>
  <cp:contentStatus/>
</cp:coreProperties>
</file>