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282" r:id="rId3"/>
    <p:sldId id="341" r:id="rId4"/>
    <p:sldId id="334" r:id="rId5"/>
    <p:sldId id="333" r:id="rId6"/>
    <p:sldId id="336" r:id="rId7"/>
    <p:sldId id="337" r:id="rId8"/>
    <p:sldId id="338" r:id="rId9"/>
    <p:sldId id="335" r:id="rId10"/>
    <p:sldId id="339" r:id="rId11"/>
    <p:sldId id="34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D83"/>
    <a:srgbClr val="0000FF"/>
    <a:srgbClr val="FFFF00"/>
    <a:srgbClr val="CC00FF"/>
    <a:srgbClr val="CC9900"/>
    <a:srgbClr val="000000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90510" autoAdjust="0"/>
  </p:normalViewPr>
  <p:slideViewPr>
    <p:cSldViewPr snapToGrid="0">
      <p:cViewPr varScale="1">
        <p:scale>
          <a:sx n="61" d="100"/>
          <a:sy n="61" d="100"/>
        </p:scale>
        <p:origin x="-714" y="-84"/>
      </p:cViewPr>
      <p:guideLst>
        <p:guide orient="horz" pos="2160"/>
        <p:guide pos="1168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4A094A47-CAB9-4088-A1D7-3DAFB075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214787FF-9A97-4662-B4BB-C8BEE21D8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1A8B5-C9B4-4F3C-AB8C-4225A2DAA54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57325" y="500063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/>
              <a:t>HQ U.S. Air Force Academy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7" descr="usafase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903538"/>
            <a:ext cx="30353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28725" y="141605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>
                <a:latin typeface="Century Schoolbook" pitchFamily="18" charset="0"/>
              </a:rPr>
              <a:t>I n t e g r i t y  -  S e r v i c e  -  E x c e l l e n c e</a:t>
            </a:r>
          </a:p>
        </p:txBody>
      </p:sp>
      <p:pic>
        <p:nvPicPr>
          <p:cNvPr id="9" name="Picture 9" descr="usafaseal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903538"/>
            <a:ext cx="30353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228725" y="141605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Briefing Topic Title Goes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50FB-20B6-4EB8-8EC3-3AD631C08551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D37B-D6CD-4C4E-A773-4E6F37FA3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81A-BB1C-4562-A24B-C694F17F587E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55DF-786F-489C-A434-39E94BCA9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8D5B-B199-4650-898D-F36F7DE3328F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CF3A-542D-4932-AF89-559DECF74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BCD2-0DD8-478D-8534-D8B2C3410580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D427-B5EB-476C-A5A8-A85743CF8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2526-BC52-40CE-B05B-38AEC980A063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A5C11-1BB7-436D-BB03-6523A1E2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38772-27D4-4F04-888D-01E622C0E2EA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C54B-CBC6-41FD-BDCA-D7473038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083C-A446-4037-9743-9F71966ABC02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61BC-1EDF-4971-9EB5-7B997D57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C167-FA7D-429C-85F1-8E6BD7BEB077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9D57-29E8-4D60-875D-412B96D87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0840-E228-4392-9D05-1A1263912C84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B7A6-D858-4360-A21A-A569FF708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4302-0FC5-46CA-A647-43CA33E1CBA3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5CB6-EF4D-47A7-A71B-F875D306F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5780-66ED-4529-814E-A270C36BF208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CB58-5437-49F0-9334-36F45D9F4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\\localhost\Volumes\Applecore%20server\Users\applecore\Server%20Files\PROJECTS\FFD\FFD%20letterset%20logo%20design\graphics\FFD%20logo%20blk%20only.ep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29" name="FFD logo blk only.eps" descr="/Volumes/Applecore server/Users/applecore/Server Files/PROJECTS/FFD/FFD letterset logo design/graphics/FFD logo blk only.eps"/>
          <p:cNvPicPr>
            <a:picLocks noChangeAspect="1"/>
          </p:cNvPicPr>
          <p:nvPr userDrawn="1"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155575" y="161925"/>
            <a:ext cx="20716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  <p:sldLayoutId id="2147483701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DB478D-FD76-4CE5-A306-79475CDEDBF2}" type="datetimeFigureOut">
              <a:rPr lang="en-US"/>
              <a:pPr>
                <a:defRPr/>
              </a:pPr>
              <a:t>04.17.2010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EFB8AB-0576-445D-A198-473CD7BC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3"/>
          <p:cNvSpPr txBox="1">
            <a:spLocks noChangeArrowheads="1"/>
          </p:cNvSpPr>
          <p:nvPr/>
        </p:nvSpPr>
        <p:spPr bwMode="auto">
          <a:xfrm>
            <a:off x="282575" y="5280025"/>
            <a:ext cx="6261100" cy="1106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sz="3600" b="1">
              <a:solidFill>
                <a:srgbClr val="0C2D83"/>
              </a:solidFill>
            </a:endParaRP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006" y="1818243"/>
            <a:ext cx="3439349" cy="2088881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4543" y="3879484"/>
            <a:ext cx="3336521" cy="250337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Falcon Foundation Scholarship Program</a:t>
            </a:r>
          </a:p>
        </p:txBody>
      </p:sp>
      <p:pic>
        <p:nvPicPr>
          <p:cNvPr id="2" name="Picture 7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93875" y="1811546"/>
            <a:ext cx="3048695" cy="2286521"/>
          </a:xfrm>
          <a:ln w="5715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Wingdings" pitchFamily="2" charset="2"/>
              <a:buNone/>
            </a:pPr>
            <a:r>
              <a:rPr lang="en-US" sz="3200" smtClean="0"/>
              <a:t>www.falconfoundation.org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663" y="76200"/>
            <a:ext cx="4875212" cy="1143000"/>
          </a:xfrm>
        </p:spPr>
        <p:txBody>
          <a:bodyPr/>
          <a:lstStyle/>
          <a:p>
            <a:r>
              <a:rPr lang="en-US" sz="4400" smtClean="0"/>
              <a:t>The Goal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32874" y="1883314"/>
            <a:ext cx="3359150" cy="432435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 and Vision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  <a:p>
            <a:pPr lvl="1"/>
            <a:r>
              <a:rPr lang="en-US" sz="1800" b="0" i="1" smtClean="0"/>
              <a:t>The mission of the Falcon Foundation is to further the ability of exceptional young men and women to attend the United States Air Force Academy and </a:t>
            </a:r>
            <a:r>
              <a:rPr lang="en-US" sz="1800" i="1" smtClean="0"/>
              <a:t>pursue aerospace careers</a:t>
            </a:r>
            <a:r>
              <a:rPr lang="en-US" sz="1800" b="0" i="1" smtClean="0"/>
              <a:t> in the United States Air Force through awarding junior college and preparatory school Falcon Foundation scholarships, providing ongoing support to US Air Force Academy programs, and mentoring our Falcon scholars.</a:t>
            </a:r>
          </a:p>
          <a:p>
            <a:pPr lvl="1">
              <a:buFont typeface="Wingdings" pitchFamily="2" charset="2"/>
              <a:buNone/>
            </a:pPr>
            <a:endParaRPr lang="en-US" sz="1800" b="0" i="1" smtClean="0"/>
          </a:p>
          <a:p>
            <a:r>
              <a:rPr lang="en-US" smtClean="0"/>
              <a:t>Vision</a:t>
            </a:r>
          </a:p>
          <a:p>
            <a:pPr lvl="1"/>
            <a:r>
              <a:rPr lang="en-US" sz="1800" b="0" i="1" smtClean="0"/>
              <a:t>To further the development of tomorrow’s </a:t>
            </a:r>
            <a:r>
              <a:rPr lang="en-US" sz="1800" i="1" smtClean="0"/>
              <a:t>aerospace leaders</a:t>
            </a:r>
            <a:r>
              <a:rPr lang="en-US" sz="1800" b="0" i="1" smtClean="0"/>
              <a:t> through support to exceptional young people seeking to enter the United States Air Force Academy and to the Academy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Information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Non-profit Foundation established in 1958</a:t>
            </a:r>
          </a:p>
          <a:p>
            <a:pPr lvl="1"/>
            <a:r>
              <a:rPr lang="en-US" i="1" smtClean="0"/>
              <a:t>Founders included prominent AF Officers of the time</a:t>
            </a:r>
          </a:p>
          <a:p>
            <a:pPr lvl="1"/>
            <a:r>
              <a:rPr lang="en-US" i="1" smtClean="0"/>
              <a:t>160 Trustees--Foundation runs via Board of Trustees and 15 member Board of Governing Trustees.</a:t>
            </a:r>
          </a:p>
          <a:p>
            <a:pPr lvl="1">
              <a:buFont typeface="Wingdings" pitchFamily="2" charset="2"/>
              <a:buNone/>
            </a:pPr>
            <a:endParaRPr lang="en-US" i="1" smtClean="0"/>
          </a:p>
          <a:p>
            <a:r>
              <a:rPr lang="en-US" smtClean="0"/>
              <a:t>Purpose – provide scholarships to private prep</a:t>
            </a:r>
            <a:r>
              <a:rPr lang="en-US" i="1" smtClean="0"/>
              <a:t> schools for motivated young people hoping to attend USAFA</a:t>
            </a:r>
          </a:p>
          <a:p>
            <a:pPr lvl="1"/>
            <a:r>
              <a:rPr lang="en-US" i="1" smtClean="0"/>
              <a:t>Scholarships funded by endowment</a:t>
            </a:r>
          </a:p>
          <a:p>
            <a:endParaRPr lang="en-US" i="1" smtClean="0"/>
          </a:p>
          <a:p>
            <a:r>
              <a:rPr lang="en-US" smtClean="0"/>
              <a:t>Works closely with USAFA – Not part of USAFA</a:t>
            </a:r>
          </a:p>
          <a:p>
            <a:pPr lvl="1"/>
            <a:endParaRPr lang="en-US" smtClean="0"/>
          </a:p>
          <a:p>
            <a:pPr>
              <a:buFont typeface="Wingdings" pitchFamily="2" charset="2"/>
              <a:buNone/>
            </a:pP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Scholarships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~100 - $5,000 scholarships awarded per year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Recipients are USAFA Qualified Candidates not selected for direct entry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Selected by USAFA Admissions Office</a:t>
            </a:r>
          </a:p>
          <a:p>
            <a:pPr lvl="1">
              <a:lnSpc>
                <a:spcPct val="90000"/>
              </a:lnSpc>
            </a:pPr>
            <a:endParaRPr lang="en-US" sz="1800" i="1" smtClean="0"/>
          </a:p>
          <a:p>
            <a:pPr>
              <a:lnSpc>
                <a:spcPct val="90000"/>
              </a:lnSpc>
            </a:pPr>
            <a:r>
              <a:rPr lang="en-US" smtClean="0"/>
              <a:t>Scholarships used at one of five Prep Schools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Valley Forge Military Academy &amp; College - Valley Forge, PA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Marion Military Institute - Marion, AL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Wentworth Military Academy &amp; College – Lexington, MO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New Mexico Military Institute – Roswell, NM</a:t>
            </a:r>
          </a:p>
          <a:p>
            <a:pPr lvl="1">
              <a:lnSpc>
                <a:spcPct val="90000"/>
              </a:lnSpc>
            </a:pPr>
            <a:r>
              <a:rPr lang="en-US" sz="1800" i="1" smtClean="0"/>
              <a:t>Northwestern Preparatory School – Crestline , CA</a:t>
            </a:r>
          </a:p>
          <a:p>
            <a:pPr lvl="1">
              <a:lnSpc>
                <a:spcPct val="90000"/>
              </a:lnSpc>
            </a:pPr>
            <a:endParaRPr lang="en-US" sz="1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Scholarship Selection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Student applies to USAFA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USAFA determines status</a:t>
            </a:r>
          </a:p>
          <a:p>
            <a:pPr lvl="1">
              <a:lnSpc>
                <a:spcPct val="90000"/>
              </a:lnSpc>
            </a:pPr>
            <a:r>
              <a:rPr lang="en-US" sz="1600" i="1" smtClean="0"/>
              <a:t>Student must be a Qualified Candidate and PPQ</a:t>
            </a:r>
          </a:p>
          <a:p>
            <a:pPr lvl="1">
              <a:lnSpc>
                <a:spcPct val="90000"/>
              </a:lnSpc>
            </a:pPr>
            <a:r>
              <a:rPr lang="en-US" sz="1600" i="1" smtClean="0"/>
              <a:t>ALOs perform Candidate Evaluation (Form 4060)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USAFA Admissions sends offer letters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FF receives acceptances/choice of Prep School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FF  notifies Prep Schools of choice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Prep Schools sends applications to Falcon Scholars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USAFA Appointment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Student completes prep year at school of choice</a:t>
            </a:r>
          </a:p>
          <a:p>
            <a:pPr lvl="1"/>
            <a:r>
              <a:rPr lang="en-US" sz="1800" i="1" smtClean="0"/>
              <a:t>Student reapplies to USAFA during this year</a:t>
            </a:r>
          </a:p>
          <a:p>
            <a:pPr lvl="1"/>
            <a:r>
              <a:rPr lang="en-US" sz="1800" i="1" smtClean="0"/>
              <a:t>ALO re-accomplishes 4060 w/ any updated information</a:t>
            </a:r>
          </a:p>
          <a:p>
            <a:pPr lvl="1">
              <a:buFont typeface="Wingdings" pitchFamily="2" charset="2"/>
              <a:buNone/>
            </a:pPr>
            <a:endParaRPr lang="en-US" sz="1800" i="1" smtClean="0"/>
          </a:p>
          <a:p>
            <a:r>
              <a:rPr lang="en-US" smtClean="0"/>
              <a:t>USAFA appoints Falcon Scholars who: *</a:t>
            </a:r>
          </a:p>
          <a:p>
            <a:pPr lvl="1"/>
            <a:r>
              <a:rPr lang="en-US" sz="1800" smtClean="0"/>
              <a:t>Successfully complete their preparatory program </a:t>
            </a:r>
          </a:p>
          <a:p>
            <a:pPr lvl="1"/>
            <a:r>
              <a:rPr lang="en-US" sz="1800" smtClean="0"/>
              <a:t>Meet the admissions guidelines </a:t>
            </a:r>
          </a:p>
          <a:p>
            <a:pPr lvl="1"/>
            <a:r>
              <a:rPr lang="en-US" sz="1800" smtClean="0"/>
              <a:t>Obtain a nomination for the year of entry into USAFA </a:t>
            </a:r>
          </a:p>
          <a:p>
            <a:pPr lvl="1"/>
            <a:endParaRPr lang="en-US" sz="1800" smtClean="0"/>
          </a:p>
          <a:p>
            <a:pPr lvl="1">
              <a:buFont typeface="Wingdings" pitchFamily="2" charset="2"/>
              <a:buNone/>
            </a:pPr>
            <a:r>
              <a:rPr lang="en-US" smtClean="0"/>
              <a:t>* </a:t>
            </a:r>
            <a:r>
              <a:rPr lang="en-US" sz="1600" smtClean="0"/>
              <a:t>Barring any unforeseen circumstances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Programs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Foundation also funds:</a:t>
            </a:r>
          </a:p>
          <a:p>
            <a:pPr lvl="1"/>
            <a:r>
              <a:rPr lang="en-US" sz="2000" i="1" smtClean="0"/>
              <a:t>Aero Engr 483 Propulsion Design Trip</a:t>
            </a:r>
          </a:p>
          <a:p>
            <a:pPr lvl="2"/>
            <a:r>
              <a:rPr lang="en-US" sz="1600" i="1" smtClean="0"/>
              <a:t>Pratt &amp; Whitney plant in Florida</a:t>
            </a:r>
          </a:p>
          <a:p>
            <a:pPr lvl="1"/>
            <a:r>
              <a:rPr lang="en-US" sz="2000" i="1" smtClean="0"/>
              <a:t>Aero Engr 456 Flight Test Trip</a:t>
            </a:r>
          </a:p>
          <a:p>
            <a:pPr lvl="2"/>
            <a:r>
              <a:rPr lang="en-US" sz="1600" i="1" smtClean="0"/>
              <a:t>Edwards AFB, CA</a:t>
            </a:r>
          </a:p>
          <a:p>
            <a:pPr lvl="1"/>
            <a:r>
              <a:rPr lang="en-US" sz="2000" i="1" smtClean="0"/>
              <a:t>Maj Gen William J. (Bud) Breckner Lecture Series</a:t>
            </a:r>
          </a:p>
          <a:p>
            <a:pPr lvl="2"/>
            <a:r>
              <a:rPr lang="en-US" sz="1600" i="1" smtClean="0"/>
              <a:t>National Character &amp; Leadership Symposium</a:t>
            </a:r>
          </a:p>
          <a:p>
            <a:pPr lvl="1"/>
            <a:r>
              <a:rPr lang="en-US" sz="2000" i="1" smtClean="0"/>
              <a:t>Management Speaker Program</a:t>
            </a:r>
          </a:p>
          <a:p>
            <a:pPr lvl="2"/>
            <a:r>
              <a:rPr lang="en-US" sz="1600" i="1" smtClean="0"/>
              <a:t>In coordination w/ USAFA Management Dept</a:t>
            </a:r>
          </a:p>
          <a:p>
            <a:pPr lvl="1"/>
            <a:r>
              <a:rPr lang="en-US" sz="2000" i="1" smtClean="0"/>
              <a:t>Truman Lecture Series</a:t>
            </a:r>
          </a:p>
          <a:p>
            <a:pPr lvl="2"/>
            <a:r>
              <a:rPr lang="en-US" sz="1600" i="1" smtClean="0"/>
              <a:t>In coordination w/ USAFA Political Sciences Dept</a:t>
            </a:r>
          </a:p>
          <a:p>
            <a:pPr lvl="1"/>
            <a:endParaRPr lang="en-US" sz="2000" i="1" smtClean="0"/>
          </a:p>
          <a:p>
            <a:pPr lvl="2"/>
            <a:endParaRPr lang="en-US" i="1" smtClean="0"/>
          </a:p>
          <a:p>
            <a:pPr lvl="1"/>
            <a:endParaRPr lang="en-US" i="1" smtClean="0"/>
          </a:p>
          <a:p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Programs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Supports USAFA diversity recruiting initiatives</a:t>
            </a:r>
          </a:p>
          <a:p>
            <a:pPr lvl="1"/>
            <a:endParaRPr lang="en-US" sz="1800" i="1" smtClean="0"/>
          </a:p>
          <a:p>
            <a:pPr lvl="1"/>
            <a:r>
              <a:rPr lang="en-US" sz="1800" i="1" smtClean="0"/>
              <a:t>Junior Falcon Scholars Program</a:t>
            </a:r>
          </a:p>
          <a:p>
            <a:pPr lvl="2"/>
            <a:r>
              <a:rPr lang="en-US" smtClean="0"/>
              <a:t>9-10 Graders (By Admissions Office)</a:t>
            </a:r>
          </a:p>
          <a:p>
            <a:pPr lvl="2"/>
            <a:r>
              <a:rPr lang="en-US" smtClean="0"/>
              <a:t>6-7-8 Graders (Falcon Foundation - “Reach for Tomorrow”)</a:t>
            </a:r>
          </a:p>
          <a:p>
            <a:pPr lvl="2"/>
            <a:r>
              <a:rPr lang="en-US" smtClean="0"/>
              <a:t>Congressional Districts with Minorities (ALOs)</a:t>
            </a:r>
          </a:p>
          <a:p>
            <a:pPr lvl="2"/>
            <a:r>
              <a:rPr lang="en-US" smtClean="0"/>
              <a:t>Air Force Motivational Field Trips (Bases)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z="1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407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Wingdings</vt:lpstr>
      <vt:lpstr>Times New Roman</vt:lpstr>
      <vt:lpstr>Calibri</vt:lpstr>
      <vt:lpstr>Century Schoolbook</vt:lpstr>
      <vt:lpstr>Blank Presentation</vt:lpstr>
      <vt:lpstr>Custom Design</vt:lpstr>
      <vt:lpstr>Blank Presentation</vt:lpstr>
      <vt:lpstr>Falcon Foundation Scholarship Program</vt:lpstr>
      <vt:lpstr>The Goal</vt:lpstr>
      <vt:lpstr>Mission and Vision</vt:lpstr>
      <vt:lpstr>General Information</vt:lpstr>
      <vt:lpstr>Scholarships</vt:lpstr>
      <vt:lpstr>Scholarship Selection</vt:lpstr>
      <vt:lpstr>USAFA Appointment</vt:lpstr>
      <vt:lpstr>Additional Programs</vt:lpstr>
      <vt:lpstr>Additional Programs</vt:lpstr>
      <vt:lpstr>Questions</vt:lpstr>
    </vt:vector>
  </TitlesOfParts>
  <Company>HQ USAF/______, Pentagon, DC 20330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Randy A. Cubero</cp:lastModifiedBy>
  <cp:revision>209</cp:revision>
  <dcterms:created xsi:type="dcterms:W3CDTF">2000-04-26T18:38:01Z</dcterms:created>
  <dcterms:modified xsi:type="dcterms:W3CDTF">2010-04-17T14:20:57Z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