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76" r:id="rId3"/>
    <p:sldId id="389" r:id="rId4"/>
    <p:sldId id="391" r:id="rId5"/>
    <p:sldId id="377" r:id="rId6"/>
    <p:sldId id="378" r:id="rId7"/>
    <p:sldId id="387" r:id="rId8"/>
    <p:sldId id="382" r:id="rId9"/>
    <p:sldId id="383" r:id="rId10"/>
    <p:sldId id="384" r:id="rId11"/>
    <p:sldId id="385" r:id="rId12"/>
    <p:sldId id="379" r:id="rId13"/>
    <p:sldId id="267" r:id="rId14"/>
    <p:sldId id="313" r:id="rId15"/>
    <p:sldId id="275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choolHouse Printed A" pitchFamily="2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FB3"/>
    <a:srgbClr val="EBE855"/>
    <a:srgbClr val="993300"/>
    <a:srgbClr val="334F68"/>
    <a:srgbClr val="080A22"/>
    <a:srgbClr val="008000"/>
    <a:srgbClr val="83A668"/>
    <a:srgbClr val="C6D9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0860" autoAdjust="0"/>
  </p:normalViewPr>
  <p:slideViewPr>
    <p:cSldViewPr>
      <p:cViewPr varScale="1">
        <p:scale>
          <a:sx n="102" d="100"/>
          <a:sy n="102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fld id="{D0AEE242-0C1B-45DE-9577-699482422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2CCA53D4-6835-44E5-B563-71F140B47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442D8-10DF-415E-B521-FE5AFEFFF567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35E5D-FC78-4A09-AA6D-9D816B22EB78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FCFA8-6D32-43B8-A1C1-B4FDE5345980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6DA5A-6E75-4481-BCA3-03CDFBB7F112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5729A-E832-42BE-8719-5DA5DCCF3738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94F01-A195-4C33-ADD3-E12678572BDC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87BF6-C4BE-4C63-869F-B4561E61E376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D3A4E-784A-49E4-8F49-44BFA5FB941D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E2ED5-189E-43D7-803D-7EBA578DA16C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FC2C9-A5F7-43DF-9CFC-04C23F6390AD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C9A9F-E494-423F-B76F-1439EE00FDC1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AA5AC-4D95-44B4-8800-A8B8560BA849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A85AA-0C1C-431A-A363-035B1483CE22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FAD31-43A7-476B-A490-31CA408A0758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DCAA0-9111-410A-A52E-FB72E3FCB6CD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18217E5-007B-4DAE-A97E-3DB4B8210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4D0C-4268-42F3-A836-900D4AD6B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6066-9EA2-4D57-889A-31033A2B6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D29E7-CA04-42F0-9979-2A7EF33F9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5453-AEC4-496A-9186-27AEEF053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79CF-BFBA-40DD-96EA-BEA6DCEAF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76834-0089-438B-83E5-631B4E5A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0E19-C5DD-4D5E-B791-4356E3C83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6BF6-28EE-4C9A-AC13-EDE23510E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FA10-3F3E-49C4-AE84-2BABAF51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0D91-C508-4F44-8B6F-6E79CCB5A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28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28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28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ＭＳ Ｐゴシック" pitchFamily="28" charset="-128"/>
              </a:defRPr>
            </a:lvl1pPr>
          </a:lstStyle>
          <a:p>
            <a:pPr>
              <a:defRPr/>
            </a:pPr>
            <a:fld id="{1551720F-2372-49B9-A1ED-32F6B1242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0" name="Picture 10" descr="C:\Users\Mark.Hille\Pictures\2009 Logo\USAFA Endowment Blue 7463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722313"/>
            <a:ext cx="2286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3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ChangeArrowheads="1"/>
          </p:cNvSpPr>
          <p:nvPr/>
        </p:nvSpPr>
        <p:spPr bwMode="auto">
          <a:xfrm>
            <a:off x="0" y="4968875"/>
            <a:ext cx="9144000" cy="1279525"/>
          </a:xfrm>
          <a:prstGeom prst="rect">
            <a:avLst/>
          </a:prstGeom>
          <a:solidFill>
            <a:srgbClr val="CBCBCB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2C3EF0-1F79-45E9-970D-CE1B395BD5BE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196" name="Picture 21" descr="Tzo-burghardt"/>
          <p:cNvPicPr>
            <a:picLocks noChangeAspect="1" noChangeArrowheads="1"/>
          </p:cNvPicPr>
          <p:nvPr/>
        </p:nvPicPr>
        <p:blipFill>
          <a:blip r:embed="rId3" cstate="print"/>
          <a:srcRect r="3391"/>
          <a:stretch>
            <a:fillRect/>
          </a:stretch>
        </p:blipFill>
        <p:spPr bwMode="auto">
          <a:xfrm>
            <a:off x="0" y="612775"/>
            <a:ext cx="9144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00400" y="54102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cap="small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pitchFamily="28" charset="-128"/>
                <a:cs typeface="Calibri" pitchFamily="34" charset="0"/>
              </a:rPr>
              <a:t>JULY 2010</a:t>
            </a:r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solidFill>
            <a:srgbClr val="CBCBCB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20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01" name="Picture 10" descr="C:\Users\Mark.Hille\Pictures\2009 Logo\USAFA Endowment Blue 74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70513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803C3B-9AC0-45D1-B41B-D237EFFE4FD8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7620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CORPORATE/FOUNDATION GIFTS 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2819400" y="3657600"/>
            <a:ext cx="5715000" cy="1981200"/>
          </a:xfrm>
          <a:prstGeom prst="rect">
            <a:avLst/>
          </a:prstGeom>
          <a:solidFill>
            <a:srgbClr val="EBDFB3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274320" rIns="274320" bIns="274320"/>
          <a:lstStyle/>
          <a:p>
            <a:pPr marL="457200" indent="-457200">
              <a:lnSpc>
                <a:spcPct val="120000"/>
              </a:lnSpc>
              <a:defRPr/>
            </a:pPr>
            <a:r>
              <a:rPr lang="en-US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What’s Needed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 least one corporate and foundation giving officer, beginning with corporate giving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Case materials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Time</a:t>
            </a: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01625" y="1752600"/>
            <a:ext cx="8504238" cy="1981200"/>
          </a:xfrm>
          <a:prstGeom prst="rect">
            <a:avLst/>
          </a:prstGeom>
        </p:spPr>
        <p:txBody>
          <a:bodyPr/>
          <a:lstStyle/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Committee chaired by Gil </a:t>
            </a:r>
            <a:r>
              <a:rPr lang="en-US" sz="1600" kern="0" dirty="0" err="1" smtClean="0">
                <a:latin typeface="Calibri" pitchFamily="34" charset="0"/>
                <a:ea typeface="+mn-ea"/>
              </a:rPr>
              <a:t>Mook</a:t>
            </a:r>
            <a:r>
              <a:rPr lang="en-US" sz="1600" kern="0" dirty="0" smtClean="0">
                <a:latin typeface="Calibri" pitchFamily="34" charset="0"/>
                <a:ea typeface="+mn-ea"/>
              </a:rPr>
              <a:t> ’67, </a:t>
            </a:r>
            <a:r>
              <a:rPr lang="en-US" sz="1600" kern="0" dirty="0">
                <a:latin typeface="Calibri" pitchFamily="34" charset="0"/>
                <a:ea typeface="+mn-ea"/>
              </a:rPr>
              <a:t>focusing on 5-10 top targets in corporate giving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Ad hoc approaches to foundations, including El Pomar and the Gates Family Foundation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Limited staff resources available to coordinate discussion – essentially left to the major giving team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 u="sng" kern="0"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3E8664-74AC-436B-94E4-340BE585ACA0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PLANNED GIFTS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2819400" y="3657600"/>
            <a:ext cx="5715000" cy="1981200"/>
          </a:xfrm>
          <a:prstGeom prst="rect">
            <a:avLst/>
          </a:prstGeom>
          <a:solidFill>
            <a:srgbClr val="EBDFB3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274320" rIns="274320" bIns="274320"/>
          <a:lstStyle/>
          <a:p>
            <a:pPr marL="457200" indent="-457200">
              <a:lnSpc>
                <a:spcPct val="120000"/>
              </a:lnSpc>
              <a:defRPr/>
            </a:pPr>
            <a:r>
              <a:rPr lang="en-US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What’s Needed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Dedicated staff resources to steward existing and potential planned giving donors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Operational plan for a reinvigorated program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Leadership donors</a:t>
            </a: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01625" y="1828800"/>
            <a:ext cx="8504238" cy="1981200"/>
          </a:xfrm>
          <a:prstGeom prst="rect">
            <a:avLst/>
          </a:prstGeom>
        </p:spPr>
        <p:txBody>
          <a:bodyPr/>
          <a:lstStyle/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No active program, 175 members of the </a:t>
            </a:r>
            <a:r>
              <a:rPr lang="en-US" sz="1600" i="1" kern="0" dirty="0">
                <a:latin typeface="Calibri" pitchFamily="34" charset="0"/>
                <a:ea typeface="+mn-ea"/>
              </a:rPr>
              <a:t>Polaris Society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New employee, Dale Zschoche, has previously been a director of planned giving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Developing initial plans for a modest program in 2011</a:t>
            </a:r>
            <a:endParaRPr lang="en-US" sz="1600" u="sng" kern="0"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C22B02-B47D-4BA7-98FC-33F681432FB8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A COMPARISON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/>
        </p:nvSpPr>
        <p:spPr bwMode="auto">
          <a:xfrm>
            <a:off x="381000" y="1447800"/>
            <a:ext cx="281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WEST POINT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Development Staff: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37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Budget: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$5.3 million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Raised in last decade: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$276 million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Raised in 2009: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$24.9 million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Funding Model: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Charge a 15% operational “tax” on all restricted gifts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Charge a 30% “tax” on Superintendent’s Fund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Income from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Long Gray Line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Endowment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Grp="1" noChangeArrowheads="1"/>
          </p:cNvSpPr>
          <p:nvPr/>
        </p:nvSpPr>
        <p:spPr bwMode="auto">
          <a:xfrm>
            <a:off x="3200400" y="14478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ANNAPOLIS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Development Staff: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31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Budget: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$5.4 million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Raised in last decade: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$355 million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Raised in 2009: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$24.4 million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Funding Model: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Assess a 5% “gift establishment fee” on restricted gifts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Use 70% of unrestricted gifts for operations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Charge 85 basis points annually on all funds held.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83" name="Rectangle 4"/>
          <p:cNvSpPr>
            <a:spLocks noGrp="1" noChangeArrowheads="1"/>
          </p:cNvSpPr>
          <p:nvPr/>
        </p:nvSpPr>
        <p:spPr bwMode="auto">
          <a:xfrm>
            <a:off x="6096000" y="14478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AIR FORCE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Development Staff: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Budget: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$1.2 million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Raised in last decade: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$70 million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Raised in 2009: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$4.5 million*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Funding Model: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No fees on restricted gifts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Using 25-50% of unrestricted gifts for operations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Founding Director Fund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 Raised during a year with  a fundraising budget of $486K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56A3C3-D05A-4652-9BA8-CCC4F481F5C7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2" name="Text Box 22"/>
          <p:cNvSpPr txBox="1">
            <a:spLocks noChangeArrowheads="1"/>
          </p:cNvSpPr>
          <p:nvPr/>
        </p:nvSpPr>
        <p:spPr bwMode="auto">
          <a:xfrm>
            <a:off x="2286000" y="609600"/>
            <a:ext cx="5486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Q2 COMPARISON</a:t>
            </a:r>
          </a:p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(NEW CASH AND PLEDGES)</a:t>
            </a:r>
            <a:endParaRPr lang="en-US" sz="12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Rectangle 26"/>
          <p:cNvSpPr>
            <a:spLocks noGrp="1" noChangeArrowheads="1"/>
          </p:cNvSpPr>
          <p:nvPr/>
        </p:nvSpPr>
        <p:spPr bwMode="auto">
          <a:xfrm>
            <a:off x="1981200" y="62484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40000"/>
              </a:lnSpc>
              <a:buFont typeface="Times" pitchFamily="18" charset="0"/>
              <a:buNone/>
            </a:pPr>
            <a:r>
              <a:rPr lang="en-US" sz="1200" i="1">
                <a:solidFill>
                  <a:srgbClr val="334F68"/>
                </a:solidFill>
                <a:latin typeface="Arial" charset="0"/>
              </a:rPr>
              <a:t>Unrestricted totals include AOG unrestricted receipts.</a:t>
            </a: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Chart 10"/>
          <p:cNvGraphicFramePr>
            <a:graphicFrameLocks/>
          </p:cNvGraphicFramePr>
          <p:nvPr/>
        </p:nvGraphicFramePr>
        <p:xfrm>
          <a:off x="762000" y="1905000"/>
          <a:ext cx="7315200" cy="3759200"/>
        </p:xfrm>
        <a:graphic>
          <a:graphicData uri="http://schemas.openxmlformats.org/presentationml/2006/ole">
            <p:oleObj spid="_x0000_s2050" r:id="rId4" imgW="7315834" imgH="375546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Chart 8"/>
          <p:cNvGraphicFramePr>
            <a:graphicFrameLocks/>
          </p:cNvGraphicFramePr>
          <p:nvPr/>
        </p:nvGraphicFramePr>
        <p:xfrm>
          <a:off x="990600" y="1752600"/>
          <a:ext cx="7315200" cy="4089400"/>
        </p:xfrm>
        <a:graphic>
          <a:graphicData uri="http://schemas.openxmlformats.org/presentationml/2006/ole">
            <p:oleObj spid="_x0000_s3074" r:id="rId4" imgW="7315834" imgH="4084674" progId="Excel.Sheet.8">
              <p:embed/>
            </p:oleObj>
          </a:graphicData>
        </a:graphic>
      </p:graphicFrame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2E2FDC-A930-4127-A228-C5FBD5397446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286000" y="609600"/>
            <a:ext cx="5486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FUNDRAISING TOTALS</a:t>
            </a:r>
          </a:p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(CUMULATIVE AS OF 6/30/10)</a:t>
            </a:r>
            <a:endParaRPr lang="en-US" sz="12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Rectangle 8"/>
          <p:cNvSpPr>
            <a:spLocks noGrp="1" noChangeArrowheads="1"/>
          </p:cNvSpPr>
          <p:nvPr/>
        </p:nvSpPr>
        <p:spPr bwMode="auto">
          <a:xfrm>
            <a:off x="1981200" y="62484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40000"/>
              </a:lnSpc>
              <a:buFont typeface="Times" pitchFamily="18" charset="0"/>
              <a:buNone/>
            </a:pPr>
            <a:r>
              <a:rPr lang="en-US" sz="1200" i="1">
                <a:solidFill>
                  <a:srgbClr val="334F68"/>
                </a:solidFill>
                <a:latin typeface="Arial" charset="0"/>
              </a:rPr>
              <a:t>Includes unrestricted fund totals received by the AOG during term of MOU</a:t>
            </a:r>
          </a:p>
        </p:txBody>
      </p:sp>
      <p:sp>
        <p:nvSpPr>
          <p:cNvPr id="3078" name="Rectangle 21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alibri" pitchFamily="34" charset="0"/>
                <a:cs typeface="Calibri" pitchFamily="34" charset="0"/>
              </a:rPr>
              <a:t>Total: $23.84 million</a:t>
            </a:r>
            <a:endParaRPr lang="en-US" sz="1800" b="1" i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17529C-4E6C-4608-B8BC-79FBECE1D480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858000" y="1828800"/>
            <a:ext cx="2133600" cy="4629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/>
          <a:p>
            <a:pPr>
              <a:lnSpc>
                <a:spcPct val="140000"/>
              </a:lnSpc>
              <a:buFont typeface="Times" pitchFamily="18" charset="0"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With the near completion of major fundraising for the Holaday Athletic Center, restricted major giving efforts will largely shift in the direction of the CCLD.</a:t>
            </a:r>
          </a:p>
          <a:p>
            <a:pPr>
              <a:lnSpc>
                <a:spcPct val="140000"/>
              </a:lnSpc>
              <a:buFont typeface="Times" pitchFamily="18" charset="0"/>
              <a:buNone/>
            </a:pP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40000"/>
              </a:lnSpc>
              <a:buFont typeface="Times" pitchFamily="18" charset="0"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We anticipate that seven-figure gifts from individuals (including some that are part of a class effort) will begin to emerge in the 3</a:t>
            </a:r>
            <a:r>
              <a:rPr lang="en-US" sz="1000" baseline="3000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quarter.  </a:t>
            </a:r>
          </a:p>
          <a:p>
            <a:pPr>
              <a:lnSpc>
                <a:spcPct val="140000"/>
              </a:lnSpc>
              <a:buFont typeface="Times" pitchFamily="18" charset="0"/>
              <a:buNone/>
            </a:pP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40000"/>
              </a:lnSpc>
              <a:buFont typeface="Times" pitchFamily="18" charset="0"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Unrestricted income will predictably rise in the fourth quarter, as we expect to meet and exceed the baseline unrestricted requirements of the MOU.</a:t>
            </a:r>
            <a:endParaRPr lang="en-US" sz="110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40000"/>
              </a:lnSpc>
              <a:buFont typeface="Times" pitchFamily="18" charset="0"/>
              <a:buNone/>
            </a:pPr>
            <a:endParaRPr lang="en-US" sz="1200">
              <a:solidFill>
                <a:srgbClr val="000000"/>
              </a:solidFill>
              <a:latin typeface="Gill Sans Light" pitchFamily="28" charset="0"/>
            </a:endParaRP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2286000" y="609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CUMULATIVE FORECAST</a:t>
            </a:r>
          </a:p>
        </p:txBody>
      </p:sp>
      <p:sp>
        <p:nvSpPr>
          <p:cNvPr id="4102" name="Rectangle 31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26"/>
          <p:cNvSpPr>
            <a:spLocks noGrp="1" noChangeArrowheads="1"/>
          </p:cNvSpPr>
          <p:nvPr/>
        </p:nvSpPr>
        <p:spPr bwMode="auto">
          <a:xfrm>
            <a:off x="1981200" y="62484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40000"/>
              </a:lnSpc>
              <a:buFont typeface="Times" pitchFamily="18" charset="0"/>
              <a:buNone/>
            </a:pPr>
            <a:r>
              <a:rPr lang="en-US" sz="1200" i="1">
                <a:solidFill>
                  <a:srgbClr val="334F68"/>
                </a:solidFill>
                <a:latin typeface="Arial" charset="0"/>
              </a:rPr>
              <a:t>Unrestricted totals include AOG unrestricted receipts.</a:t>
            </a:r>
          </a:p>
        </p:txBody>
      </p:sp>
      <p:graphicFrame>
        <p:nvGraphicFramePr>
          <p:cNvPr id="4098" name="Chart 10"/>
          <p:cNvGraphicFramePr>
            <a:graphicFrameLocks/>
          </p:cNvGraphicFramePr>
          <p:nvPr/>
        </p:nvGraphicFramePr>
        <p:xfrm>
          <a:off x="762000" y="1905000"/>
          <a:ext cx="5867400" cy="3733800"/>
        </p:xfrm>
        <a:graphic>
          <a:graphicData uri="http://schemas.openxmlformats.org/presentationml/2006/ole">
            <p:oleObj spid="_x0000_s4098" r:id="rId4" imgW="5870957" imgH="37310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89CD85-659C-451E-9A8C-5E7724DA006E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DEVELOPMENT OVERVIEW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/>
        </p:nvSpPr>
        <p:spPr bwMode="auto">
          <a:xfrm>
            <a:off x="1752600" y="1752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6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Fundraising Approach</a:t>
            </a:r>
          </a:p>
          <a:p>
            <a:pPr marL="457200" indent="-457200">
              <a:lnSpc>
                <a:spcPts val="2900"/>
              </a:lnSpc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Our Current Conditions</a:t>
            </a:r>
          </a:p>
          <a:p>
            <a:pPr marL="457200" indent="-457200">
              <a:lnSpc>
                <a:spcPts val="2900"/>
              </a:lnSpc>
              <a:buFontTx/>
              <a:buChar char="-"/>
            </a:pPr>
            <a:r>
              <a:rPr lang="en-US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Staff</a:t>
            </a:r>
          </a:p>
          <a:p>
            <a:pPr marL="457200" indent="-457200">
              <a:lnSpc>
                <a:spcPts val="2900"/>
              </a:lnSpc>
              <a:buFontTx/>
              <a:buChar char="-"/>
            </a:pPr>
            <a:r>
              <a:rPr lang="en-US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Programs</a:t>
            </a:r>
          </a:p>
          <a:p>
            <a:pPr marL="457200" indent="-457200">
              <a:lnSpc>
                <a:spcPts val="2900"/>
              </a:lnSpc>
            </a:pPr>
            <a:endParaRPr lang="en-US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Comparison with Peers</a:t>
            </a:r>
          </a:p>
          <a:p>
            <a:pPr marL="457200" indent="-457200">
              <a:lnSpc>
                <a:spcPts val="2900"/>
              </a:lnSpc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ts val="2900"/>
              </a:lnSpc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Quarterly Results</a:t>
            </a:r>
          </a:p>
          <a:p>
            <a:pPr marL="457200" indent="-457200">
              <a:lnSpc>
                <a:spcPts val="2900"/>
              </a:lnSpc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ts val="2500"/>
              </a:lnSpc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ts val="2500"/>
              </a:lnSpc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194657-53CC-435A-A3DA-FDA90A792FEA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FUNDRAISING – A LIFELONG PARTNERSHIP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752600" y="5181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20’s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3733800" y="5181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40’s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638800" y="5181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60’s</a:t>
            </a:r>
          </a:p>
        </p:txBody>
      </p:sp>
      <p:cxnSp>
        <p:nvCxnSpPr>
          <p:cNvPr id="14344" name="Straight Arrow Connector 12"/>
          <p:cNvCxnSpPr>
            <a:cxnSpLocks noChangeShapeType="1"/>
          </p:cNvCxnSpPr>
          <p:nvPr/>
        </p:nvCxnSpPr>
        <p:spPr bwMode="auto">
          <a:xfrm>
            <a:off x="1981200" y="4953000"/>
            <a:ext cx="6629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Rectangle 13"/>
          <p:cNvSpPr/>
          <p:nvPr/>
        </p:nvSpPr>
        <p:spPr bwMode="auto">
          <a:xfrm>
            <a:off x="1981200" y="2514600"/>
            <a:ext cx="6553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ＭＳ Ｐゴシック" pitchFamily="28" charset="-128"/>
            </a:endParaRP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962400" y="3276600"/>
            <a:ext cx="4572000" cy="457200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6858000" y="4191000"/>
            <a:ext cx="1676400" cy="457200"/>
          </a:xfrm>
          <a:prstGeom prst="rect">
            <a:avLst/>
          </a:prstGeom>
          <a:solidFill>
            <a:srgbClr val="334F6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1981200" y="25908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1">
                <a:latin typeface="Calibri" pitchFamily="34" charset="0"/>
                <a:cs typeface="Calibri" pitchFamily="34" charset="0"/>
              </a:rPr>
              <a:t>Loyalty Based</a:t>
            </a:r>
          </a:p>
        </p:txBody>
      </p:sp>
      <p:sp>
        <p:nvSpPr>
          <p:cNvPr id="14349" name="TextBox 17"/>
          <p:cNvSpPr txBox="1">
            <a:spLocks noChangeArrowheads="1"/>
          </p:cNvSpPr>
          <p:nvPr/>
        </p:nvSpPr>
        <p:spPr bwMode="auto">
          <a:xfrm>
            <a:off x="4114800" y="3352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Passion Based</a:t>
            </a: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6824663" y="4267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Legacy Based</a:t>
            </a:r>
          </a:p>
        </p:txBody>
      </p:sp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7543800" y="5181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  <a:cs typeface="Calibri" pitchFamily="34" charset="0"/>
              </a:rPr>
              <a:t>80’s+</a:t>
            </a:r>
          </a:p>
        </p:txBody>
      </p:sp>
      <p:sp>
        <p:nvSpPr>
          <p:cNvPr id="14352" name="TextBox 15"/>
          <p:cNvSpPr txBox="1">
            <a:spLocks noChangeArrowheads="1"/>
          </p:cNvSpPr>
          <p:nvPr/>
        </p:nvSpPr>
        <p:spPr bwMode="auto">
          <a:xfrm>
            <a:off x="304800" y="2590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Calibri" pitchFamily="34" charset="0"/>
                <a:cs typeface="Calibri" pitchFamily="34" charset="0"/>
              </a:rPr>
              <a:t>Regular Gifts</a:t>
            </a:r>
          </a:p>
        </p:txBody>
      </p:sp>
      <p:sp>
        <p:nvSpPr>
          <p:cNvPr id="14353" name="TextBox 21"/>
          <p:cNvSpPr txBox="1">
            <a:spLocks noChangeArrowheads="1"/>
          </p:cNvSpPr>
          <p:nvPr/>
        </p:nvSpPr>
        <p:spPr bwMode="auto">
          <a:xfrm>
            <a:off x="304800" y="3352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Calibri" pitchFamily="34" charset="0"/>
                <a:cs typeface="Calibri" pitchFamily="34" charset="0"/>
              </a:rPr>
              <a:t>Special Gifts</a:t>
            </a:r>
          </a:p>
        </p:txBody>
      </p:sp>
      <p:sp>
        <p:nvSpPr>
          <p:cNvPr id="14354" name="TextBox 22"/>
          <p:cNvSpPr txBox="1">
            <a:spLocks noChangeArrowheads="1"/>
          </p:cNvSpPr>
          <p:nvPr/>
        </p:nvSpPr>
        <p:spPr bwMode="auto">
          <a:xfrm>
            <a:off x="381000" y="4191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Calibri" pitchFamily="34" charset="0"/>
                <a:cs typeface="Calibri" pitchFamily="34" charset="0"/>
              </a:rPr>
              <a:t>Ultimate Gift</a:t>
            </a:r>
          </a:p>
        </p:txBody>
      </p:sp>
      <p:cxnSp>
        <p:nvCxnSpPr>
          <p:cNvPr id="14355" name="Straight Arrow Connector 24"/>
          <p:cNvCxnSpPr>
            <a:cxnSpLocks noChangeShapeType="1"/>
          </p:cNvCxnSpPr>
          <p:nvPr/>
        </p:nvCxnSpPr>
        <p:spPr bwMode="auto">
          <a:xfrm>
            <a:off x="2133600" y="3200400"/>
            <a:ext cx="449580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56" name="TextBox 26"/>
          <p:cNvSpPr txBox="1">
            <a:spLocks noChangeArrowheads="1"/>
          </p:cNvSpPr>
          <p:nvPr/>
        </p:nvSpPr>
        <p:spPr bwMode="auto">
          <a:xfrm rot="1140000">
            <a:off x="2695575" y="4213225"/>
            <a:ext cx="394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Deepening Partnership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A78AE1-10F3-45F6-B9CD-B675E9D28EA0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USEFUL BACKGROUND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0" y="14478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Average  number of consecutive years giving prior to a seven-figure gift: 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Years</a:t>
            </a:r>
          </a:p>
          <a:p>
            <a:pPr marL="457200"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Average return for every dollar spent at mature university fundraising operations: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7 to 1</a:t>
            </a:r>
          </a:p>
          <a:p>
            <a:pPr marL="457200"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Percent of total charitable giving made by individuals (including personal foundations): 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82 percent</a:t>
            </a:r>
            <a:r>
              <a:rPr lang="en-US" sz="16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marL="457200"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Likelihood a donor who has given three years in a row will be in making a subsequent gift: </a:t>
            </a:r>
          </a:p>
          <a:p>
            <a:pPr marL="457200"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75 percent (three times as likely as donor who has given one year in a row)</a:t>
            </a:r>
            <a:r>
              <a:rPr lang="en-US" sz="16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marL="457200"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Percent of American households making a charitable donation of $25 or more: 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67 percent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1</a:t>
            </a:r>
          </a:p>
          <a:p>
            <a:pPr marL="457200"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45720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Education donors gave, on average,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1.5 percent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of their income. The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average amount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contributed to education by these donors was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$416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1</a:t>
            </a:r>
          </a:p>
          <a:p>
            <a:pPr marL="457200"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>
              <a:defRPr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Four out of five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donors have made a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gift online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and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60 percent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felt charities sent too many email messages.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pPr marL="457200"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sz="1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Giving USA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2009</a:t>
            </a:r>
          </a:p>
          <a:p>
            <a:pPr marL="914400" lvl="1"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 University of Florida Foundation</a:t>
            </a:r>
          </a:p>
          <a:p>
            <a:pPr marL="914400" lvl="1"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1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Chronicle of Philanthropy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March 2009</a:t>
            </a:r>
          </a:p>
          <a:p>
            <a:pPr marL="457200" indent="-457200">
              <a:lnSpc>
                <a:spcPts val="25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ts val="25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B3AB2E-5213-4E51-AE15-E699867073BB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DEVELOPMENT STAFF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1524000"/>
          <a:ext cx="7086600" cy="4481513"/>
        </p:xfrm>
        <a:graphic>
          <a:graphicData uri="http://schemas.openxmlformats.org/presentationml/2006/ole">
            <p:oleObj spid="_x0000_s1026" name="Organization Chart" r:id="rId4" imgW="3651120" imgH="2000160" progId="OrgPlusWOPX.4">
              <p:embed/>
            </p:oleObj>
          </a:graphicData>
        </a:graphic>
      </p:graphicFrame>
      <p:sp>
        <p:nvSpPr>
          <p:cNvPr id="1030" name="Rectangle 4"/>
          <p:cNvSpPr>
            <a:spLocks noGrp="1" noChangeArrowheads="1"/>
          </p:cNvSpPr>
          <p:nvPr/>
        </p:nvSpPr>
        <p:spPr bwMode="auto">
          <a:xfrm>
            <a:off x="5410200" y="4572000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6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Development Staff: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  <a:p>
            <a:pPr marL="457200" indent="-457200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Additional AOG Contract Staff: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marL="457200" indent="-457200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Budget: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$1.2 million</a:t>
            </a:r>
          </a:p>
          <a:p>
            <a:pPr marL="457200" indent="-457200"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9FBD3E-5063-4792-9724-EF335B07FCC1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REGULAR GIFTS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/>
        </p:nvSpPr>
        <p:spPr bwMode="auto">
          <a:xfrm>
            <a:off x="533400" y="14478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6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Air Force Academy Fund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Any unrestricted gift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Expecting a total of $2.2 million in 2010 from approximately 4,800 donors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Sharing of funds with Academy, AOG and Endowment outlined in the MOU</a:t>
            </a:r>
          </a:p>
          <a:p>
            <a:pPr marL="457200" indent="-457200"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Sabre Society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$1000 or more to the unrestricted fund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Currently 1,250+ individuals being recognized at this level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produce 55% of the total unrestricted support in 2010</a:t>
            </a:r>
          </a:p>
          <a:p>
            <a:pPr marL="457200" indent="-457200"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Graduates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Expect a total of 4,100 graduate donors, representing 9.5 % alumni participation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Moving rapidly away from 3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party calling program to volunteer and digital methodologies</a:t>
            </a:r>
          </a:p>
          <a:p>
            <a:pPr marL="457200" indent="-457200"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A881D7-AAE3-45ED-A23F-5D41C102D61A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REGULAR GIFTS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/>
        </p:nvSpPr>
        <p:spPr bwMode="auto">
          <a:xfrm>
            <a:off x="533400" y="14478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6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Parents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Expect a total of 1,800 parents donors in this calendar year to give $700,000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Heavy emphasis on four-year commitment during their cadet’s term at the Academy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Durable 3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party calling program </a:t>
            </a:r>
          </a:p>
          <a:p>
            <a:pPr marL="457200" indent="-457200"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685800" y="3200400"/>
            <a:ext cx="7848600" cy="2438400"/>
          </a:xfrm>
          <a:prstGeom prst="rect">
            <a:avLst/>
          </a:prstGeom>
          <a:solidFill>
            <a:srgbClr val="EBDFB3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274320" rIns="274320" bIns="274320"/>
          <a:lstStyle/>
          <a:p>
            <a:pPr marL="457200" indent="-457200">
              <a:lnSpc>
                <a:spcPct val="120000"/>
              </a:lnSpc>
              <a:defRPr/>
            </a:pPr>
            <a:r>
              <a:rPr lang="en-US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What’s Needed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Experienced annual giving leadership - Greg Knedler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Deliberate transition to a broadly different approach, one that includes text messaging, digital printing, and makes better use of volunteers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Strategic communications, delivered by the Academy, the AOG and the Endowment, that make a compelling case for engagement</a:t>
            </a: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21AA4E-5A77-46E6-8696-85164B94B513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CLASS GIFTS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34963" y="1524000"/>
            <a:ext cx="8504237" cy="2133600"/>
          </a:xfrm>
          <a:prstGeom prst="rect">
            <a:avLst/>
          </a:prstGeom>
        </p:spPr>
        <p:txBody>
          <a:bodyPr/>
          <a:lstStyle/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Legacy staff with insufficient capabilities and limited availability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A financial model that has been inconsistent, unpopular or unsustainable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latin typeface="Calibri" pitchFamily="34" charset="0"/>
                <a:ea typeface="+mn-ea"/>
              </a:rPr>
              <a:t>No clear strategy for defining top priorities for class funding projects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kern="0" cap="small" dirty="0">
                <a:solidFill>
                  <a:srgbClr val="993300"/>
                </a:solidFill>
                <a:latin typeface="Calibri" pitchFamily="34" charset="0"/>
                <a:ea typeface="+mn-ea"/>
              </a:rPr>
              <a:t>Consequently, </a:t>
            </a:r>
            <a:r>
              <a:rPr lang="en-US" sz="1600" kern="0" dirty="0">
                <a:latin typeface="Calibri" pitchFamily="34" charset="0"/>
                <a:ea typeface="+mn-ea"/>
              </a:rPr>
              <a:t>classes have adopted unambitious goals, chosen projects that often are not related to Academy or AOG priorities, and have experienced dissatisfying results</a:t>
            </a:r>
            <a:endParaRPr lang="en-US" sz="1600" u="sng" kern="0" dirty="0">
              <a:latin typeface="Calibri" pitchFamily="34" charset="0"/>
              <a:ea typeface="+mn-ea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762000" y="3581400"/>
            <a:ext cx="7543800" cy="2438400"/>
          </a:xfrm>
          <a:prstGeom prst="rect">
            <a:avLst/>
          </a:prstGeom>
          <a:solidFill>
            <a:srgbClr val="EBDFB3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274320" rIns="274320" bIns="274320"/>
          <a:lstStyle/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solidFill>
                  <a:schemeClr val="tx1"/>
                </a:solidFill>
                <a:latin typeface="Calibri" pitchFamily="34" charset="0"/>
              </a:rPr>
              <a:t>Increased staff employing a holistic approach to class engagement, including a robust effort with graduating classes, using the model from “Project 2010”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solidFill>
                  <a:schemeClr val="tx1"/>
                </a:solidFill>
                <a:latin typeface="Calibri" pitchFamily="34" charset="0"/>
              </a:rPr>
              <a:t>A sustainable financial model, providing sufficient unrestricted funds, while remaining consistent with the Endowment’s “no fees” DNA.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kern="0" dirty="0">
                <a:solidFill>
                  <a:schemeClr val="tx1"/>
                </a:solidFill>
                <a:latin typeface="Calibri" pitchFamily="34" charset="0"/>
              </a:rPr>
              <a:t>Consistent focus on Academy strategic priorities</a:t>
            </a:r>
          </a:p>
          <a:p>
            <a:pPr marL="457200" indent="-457200">
              <a:lnSpc>
                <a:spcPct val="13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20A5C4-590B-4138-AECE-E834B9303937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4F68"/>
                </a:solidFill>
                <a:latin typeface="Calibri" pitchFamily="34" charset="0"/>
                <a:cs typeface="Calibri" pitchFamily="34" charset="0"/>
              </a:rPr>
              <a:t>MAJOR GIFTS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/>
        </p:nvSpPr>
        <p:spPr bwMode="auto">
          <a:xfrm>
            <a:off x="2819400" y="3657600"/>
            <a:ext cx="5715000" cy="1981200"/>
          </a:xfrm>
          <a:prstGeom prst="rect">
            <a:avLst/>
          </a:prstGeom>
          <a:solidFill>
            <a:srgbClr val="EBDFB3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 tIns="274320" rIns="274320" bIns="274320"/>
          <a:lstStyle/>
          <a:p>
            <a:pPr marL="457200" indent="-457200">
              <a:lnSpc>
                <a:spcPct val="120000"/>
              </a:lnSpc>
              <a:defRPr/>
            </a:pPr>
            <a:r>
              <a:rPr lang="en-US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What’s Needed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Better regional coverage requires one or two additional regional major gift officers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Prospect research capabilities</a:t>
            </a: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Time</a:t>
            </a: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3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175" y="0"/>
            <a:ext cx="9144000" cy="457200"/>
          </a:xfrm>
          <a:prstGeom prst="rect">
            <a:avLst/>
          </a:prstGeom>
          <a:solidFill>
            <a:srgbClr val="334F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4"/>
          <p:cNvSpPr>
            <a:spLocks noGrp="1" noChangeArrowheads="1"/>
          </p:cNvSpPr>
          <p:nvPr/>
        </p:nvSpPr>
        <p:spPr bwMode="auto">
          <a:xfrm>
            <a:off x="685800" y="1752600"/>
            <a:ext cx="281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Jimmy Martello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Washington DC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Chicago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Minneapolis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Southern California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Boston</a:t>
            </a: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Dale Zschoche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Phoenix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Dallas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 Antonio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Atlanta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Florida</a:t>
            </a: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3" name="Rectangle 4"/>
          <p:cNvSpPr>
            <a:spLocks noGrp="1" noChangeArrowheads="1"/>
          </p:cNvSpPr>
          <p:nvPr/>
        </p:nvSpPr>
        <p:spPr bwMode="auto">
          <a:xfrm>
            <a:off x="3429000" y="17526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Alainna Rankins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Denver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Colorado Springs</a:t>
            </a: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Leadership Annual Giving</a:t>
            </a: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4" name="Rectangle 4"/>
          <p:cNvSpPr>
            <a:spLocks noGrp="1" noChangeArrowheads="1"/>
          </p:cNvSpPr>
          <p:nvPr/>
        </p:nvSpPr>
        <p:spPr bwMode="auto">
          <a:xfrm>
            <a:off x="6096000" y="17526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Mark Hille</a:t>
            </a:r>
          </a:p>
          <a:p>
            <a:pPr>
              <a:lnSpc>
                <a:spcPct val="120000"/>
              </a:lnSpc>
            </a:pP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Board of Directors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York 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Philadelphia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 Francisco</a:t>
            </a: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hoolHouse Printed A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hoolHouse Printed A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16006</TotalTime>
  <Words>880</Words>
  <Application>Microsoft Office PowerPoint</Application>
  <PresentationFormat>On-screen Show (4:3)</PresentationFormat>
  <Paragraphs>236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 Presentation</vt:lpstr>
      <vt:lpstr>Organization Chart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USAFA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Hille</dc:creator>
  <cp:lastModifiedBy>Mark.Hille</cp:lastModifiedBy>
  <cp:revision>428</cp:revision>
  <cp:lastPrinted>2009-10-14T22:36:44Z</cp:lastPrinted>
  <dcterms:created xsi:type="dcterms:W3CDTF">2008-01-04T16:04:17Z</dcterms:created>
  <dcterms:modified xsi:type="dcterms:W3CDTF">2010-07-28T23:42:30Z</dcterms:modified>
</cp:coreProperties>
</file>